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8" r:id="rId1"/>
    <p:sldMasterId id="2147483871" r:id="rId2"/>
    <p:sldMasterId id="2147483869" r:id="rId3"/>
  </p:sldMasterIdLst>
  <p:notesMasterIdLst>
    <p:notesMasterId r:id="rId30"/>
  </p:notesMasterIdLst>
  <p:handoutMasterIdLst>
    <p:handoutMasterId r:id="rId31"/>
  </p:handoutMasterIdLst>
  <p:sldIdLst>
    <p:sldId id="657" r:id="rId4"/>
    <p:sldId id="264" r:id="rId5"/>
    <p:sldId id="671" r:id="rId6"/>
    <p:sldId id="672" r:id="rId7"/>
    <p:sldId id="673" r:id="rId8"/>
    <p:sldId id="658" r:id="rId9"/>
    <p:sldId id="639" r:id="rId10"/>
    <p:sldId id="652" r:id="rId11"/>
    <p:sldId id="638" r:id="rId12"/>
    <p:sldId id="669" r:id="rId13"/>
    <p:sldId id="653" r:id="rId14"/>
    <p:sldId id="642" r:id="rId15"/>
    <p:sldId id="668" r:id="rId16"/>
    <p:sldId id="643" r:id="rId17"/>
    <p:sldId id="661" r:id="rId18"/>
    <p:sldId id="667" r:id="rId19"/>
    <p:sldId id="654" r:id="rId20"/>
    <p:sldId id="613" r:id="rId21"/>
    <p:sldId id="648" r:id="rId22"/>
    <p:sldId id="665" r:id="rId23"/>
    <p:sldId id="650" r:id="rId24"/>
    <p:sldId id="664" r:id="rId25"/>
    <p:sldId id="651" r:id="rId26"/>
    <p:sldId id="655" r:id="rId27"/>
    <p:sldId id="656" r:id="rId28"/>
    <p:sldId id="527" r:id="rId29"/>
  </p:sldIdLst>
  <p:sldSz cx="12192000" cy="6858000"/>
  <p:notesSz cx="6797675" cy="9926638"/>
  <p:embeddedFontLst>
    <p:embeddedFont>
      <p:font typeface="Gidole" panose="020B0600000101010101" charset="0"/>
      <p:regular r:id="rId32"/>
    </p:embeddedFont>
    <p:embeddedFont>
      <p:font typeface="Noto Sans" panose="020B050204050402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</p:embeddedFont>
    <p:embeddedFont>
      <p:font typeface="맑은 고딕" panose="020B0503020000020004" pitchFamily="50" charset="-127"/>
      <p:regular r:id="rId39"/>
      <p:bold r:id="rId40"/>
    </p:embeddedFont>
    <p:embeddedFont>
      <p:font typeface="함초롬바탕" panose="02030604000101010101" pitchFamily="18" charset="-127"/>
      <p:regular r:id="rId41"/>
      <p:bold r:id="rId4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  <p15:guide id="7" pos="3704" userDrawn="1">
          <p15:clr>
            <a:srgbClr val="A4A3A4"/>
          </p15:clr>
        </p15:guide>
        <p15:guide id="8" pos="3931" userDrawn="1">
          <p15:clr>
            <a:srgbClr val="A4A3A4"/>
          </p15:clr>
        </p15:guide>
        <p15:guide id="12" pos="6562" userDrawn="1">
          <p15:clr>
            <a:srgbClr val="A4A3A4"/>
          </p15:clr>
        </p15:guide>
        <p15:guide id="14" pos="1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200624" initials="u" lastIdx="1" clrIdx="0">
    <p:extLst>
      <p:ext uri="{19B8F6BF-5375-455C-9EA6-DF929625EA0E}">
        <p15:presenceInfo xmlns:p15="http://schemas.microsoft.com/office/powerpoint/2012/main" userId="user200624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CC"/>
    <a:srgbClr val="FFCC66"/>
    <a:srgbClr val="FFFF00"/>
    <a:srgbClr val="FEF5F2"/>
    <a:srgbClr val="FEF6F2"/>
    <a:srgbClr val="4D8CB3"/>
    <a:srgbClr val="FEFEF2"/>
    <a:srgbClr val="FEFBF2"/>
    <a:srgbClr val="005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6" autoAdjust="0"/>
    <p:restoredTop sz="96370" autoAdjust="0"/>
  </p:normalViewPr>
  <p:slideViewPr>
    <p:cSldViewPr>
      <p:cViewPr varScale="1">
        <p:scale>
          <a:sx n="106" d="100"/>
          <a:sy n="106" d="100"/>
        </p:scale>
        <p:origin x="1044" y="108"/>
      </p:cViewPr>
      <p:guideLst>
        <p:guide orient="horz" pos="2160"/>
        <p:guide pos="665"/>
        <p:guide pos="7015"/>
        <p:guide orient="horz" pos="890"/>
        <p:guide orient="horz" pos="3929"/>
        <p:guide pos="3704"/>
        <p:guide pos="3931"/>
        <p:guide pos="6562"/>
        <p:guide pos="1118"/>
      </p:guideLst>
    </p:cSldViewPr>
  </p:slideViewPr>
  <p:outlineViewPr>
    <p:cViewPr>
      <p:scale>
        <a:sx n="33" d="100"/>
        <a:sy n="33" d="100"/>
      </p:scale>
      <p:origin x="0" y="-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58"/>
    </p:cViewPr>
  </p:sorterViewPr>
  <p:notesViewPr>
    <p:cSldViewPr>
      <p:cViewPr varScale="1">
        <p:scale>
          <a:sx n="92" d="100"/>
          <a:sy n="92" d="100"/>
        </p:scale>
        <p:origin x="35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Time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 w="38100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005A7A"/>
                </a:solidFill>
                <a:ln w="381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59F-4E45-B38A-CD809F5E5C0F}"/>
              </c:ext>
            </c:extLst>
          </c:dPt>
          <c:dPt>
            <c:idx val="2"/>
            <c:marker>
              <c:spPr>
                <a:solidFill>
                  <a:srgbClr val="FF9966"/>
                </a:solidFill>
                <a:ln w="381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59F-4E45-B38A-CD809F5E5C0F}"/>
              </c:ext>
            </c:extLst>
          </c:dPt>
          <c:dPt>
            <c:idx val="3"/>
            <c:marker>
              <c:spPr>
                <a:solidFill>
                  <a:srgbClr val="FF6600"/>
                </a:solidFill>
                <a:ln w="381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59F-4E45-B38A-CD809F5E5C0F}"/>
              </c:ext>
            </c:extLst>
          </c:dPt>
          <c:dPt>
            <c:idx val="4"/>
            <c:marker>
              <c:spPr>
                <a:solidFill>
                  <a:srgbClr val="FF3300"/>
                </a:solidFill>
                <a:ln w="381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59F-4E45-B38A-CD809F5E5C0F}"/>
              </c:ext>
            </c:extLst>
          </c:dPt>
          <c:cat>
            <c:numRef>
              <c:f>Sheet1!$E$6:$J$6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Sheet1!$E$7:$J$7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9F-4E45-B38A-CD809F5E5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89280"/>
        <c:axId val="159066944"/>
      </c:lineChart>
      <c:catAx>
        <c:axId val="129889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066944"/>
        <c:crosses val="autoZero"/>
        <c:auto val="1"/>
        <c:lblAlgn val="ctr"/>
        <c:lblOffset val="100"/>
        <c:noMultiLvlLbl val="0"/>
      </c:catAx>
      <c:valAx>
        <c:axId val="159066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889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4F7FC"/>
    </a:solidFill>
    <a:ln w="12700" cap="flat" cmpd="sng" algn="ctr">
      <a:solidFill>
        <a:srgbClr val="007DA9"/>
      </a:solidFill>
      <a:round/>
    </a:ln>
    <a:effectLst/>
  </c:spPr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3-20T09:08:49.632" idx="1">
    <p:pos x="7680" y="-4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530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컨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 userDrawn="1"/>
        </p:nvSpPr>
        <p:spPr>
          <a:xfrm rot="10800000">
            <a:off x="-8466" y="0"/>
            <a:ext cx="4038599" cy="3289628"/>
          </a:xfrm>
          <a:prstGeom prst="triangle">
            <a:avLst/>
          </a:prstGeom>
          <a:solidFill>
            <a:srgbClr val="BD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63"/>
          </a:p>
        </p:txBody>
      </p:sp>
      <p:sp>
        <p:nvSpPr>
          <p:cNvPr id="8" name="이등변 삼각형 7"/>
          <p:cNvSpPr/>
          <p:nvPr userDrawn="1"/>
        </p:nvSpPr>
        <p:spPr>
          <a:xfrm rot="10800000">
            <a:off x="-8466" y="-2"/>
            <a:ext cx="4038599" cy="2915056"/>
          </a:xfrm>
          <a:prstGeom prst="triangle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63"/>
          </a:p>
        </p:txBody>
      </p:sp>
      <p:sp>
        <p:nvSpPr>
          <p:cNvPr id="9" name="직사각형 8"/>
          <p:cNvSpPr/>
          <p:nvPr userDrawn="1"/>
        </p:nvSpPr>
        <p:spPr>
          <a:xfrm>
            <a:off x="3581400" y="-1"/>
            <a:ext cx="8610601" cy="307001"/>
          </a:xfrm>
          <a:prstGeom prst="rect">
            <a:avLst/>
          </a:pr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0" name="이등변 삼각형 9"/>
          <p:cNvSpPr/>
          <p:nvPr userDrawn="1"/>
        </p:nvSpPr>
        <p:spPr>
          <a:xfrm rot="10800000">
            <a:off x="-8466" y="0"/>
            <a:ext cx="4038599" cy="2518446"/>
          </a:xfrm>
          <a:prstGeom prst="triangle">
            <a:avLst/>
          </a:pr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63"/>
          </a:p>
        </p:txBody>
      </p:sp>
    </p:spTree>
    <p:extLst>
      <p:ext uri="{BB962C8B-B14F-4D97-AF65-F5344CB8AC3E}">
        <p14:creationId xmlns:p14="http://schemas.microsoft.com/office/powerpoint/2010/main" val="60782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ADA899EA-5290-4466-9CDB-D71C1B2EDCFA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4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7200" kern="0" dirty="0">
              <a:solidFill>
                <a:prstClr val="white"/>
              </a:solidFill>
            </a:endParaRPr>
          </a:p>
        </p:txBody>
      </p:sp>
      <p:sp>
        <p:nvSpPr>
          <p:cNvPr id="14" name="모서리가 둥근 직사각형 5">
            <a:extLst>
              <a:ext uri="{FF2B5EF4-FFF2-40B4-BE49-F238E27FC236}">
                <a16:creationId xmlns:a16="http://schemas.microsoft.com/office/drawing/2014/main" id="{978B0B98-AD96-4F4D-A1D3-E344E7E3ADFB}"/>
              </a:ext>
            </a:extLst>
          </p:cNvPr>
          <p:cNvSpPr/>
          <p:nvPr userDrawn="1"/>
        </p:nvSpPr>
        <p:spPr>
          <a:xfrm>
            <a:off x="222422" y="252037"/>
            <a:ext cx="11747157" cy="635392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dist="127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36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36" y="6309320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rgbClr val="007DA9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rgbClr val="007DA9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rgbClr val="007DA9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97775" y="6335633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rgbClr val="007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374383" cy="3987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7DA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8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다른 페이지 연결선 5">
            <a:extLst>
              <a:ext uri="{FF2B5EF4-FFF2-40B4-BE49-F238E27FC236}">
                <a16:creationId xmlns:a16="http://schemas.microsoft.com/office/drawing/2014/main" id="{545D5367-27CC-4492-B348-EDFF94327EE0}"/>
              </a:ext>
            </a:extLst>
          </p:cNvPr>
          <p:cNvSpPr/>
          <p:nvPr userDrawn="1"/>
        </p:nvSpPr>
        <p:spPr>
          <a:xfrm rot="16200000">
            <a:off x="494930" y="-546993"/>
            <a:ext cx="6885383" cy="792460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348"/>
              <a:gd name="connsiteX1" fmla="*/ 10000 w 10000"/>
              <a:gd name="connsiteY1" fmla="*/ 0 h 10348"/>
              <a:gd name="connsiteX2" fmla="*/ 10000 w 10000"/>
              <a:gd name="connsiteY2" fmla="*/ 8000 h 10348"/>
              <a:gd name="connsiteX3" fmla="*/ 4250 w 10000"/>
              <a:gd name="connsiteY3" fmla="*/ 10348 h 10348"/>
              <a:gd name="connsiteX4" fmla="*/ 0 w 10000"/>
              <a:gd name="connsiteY4" fmla="*/ 8000 h 10348"/>
              <a:gd name="connsiteX5" fmla="*/ 0 w 10000"/>
              <a:gd name="connsiteY5" fmla="*/ 0 h 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348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250" y="10348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005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741EC158-2BBB-49F8-87A7-2D77ADA480B3}"/>
              </a:ext>
            </a:extLst>
          </p:cNvPr>
          <p:cNvSpPr/>
          <p:nvPr userDrawn="1"/>
        </p:nvSpPr>
        <p:spPr>
          <a:xfrm flipH="1">
            <a:off x="-21570" y="1814286"/>
            <a:ext cx="12213570" cy="5043714"/>
          </a:xfrm>
          <a:prstGeom prst="rtTriangle">
            <a:avLst/>
          </a:prstGeom>
          <a:solidFill>
            <a:srgbClr val="57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392" y="438012"/>
            <a:ext cx="10374383" cy="3987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E4E4BF1-FB3E-49AD-9DAE-7BAD72D1CACE}"/>
              </a:ext>
            </a:extLst>
          </p:cNvPr>
          <p:cNvSpPr/>
          <p:nvPr userDrawn="1"/>
        </p:nvSpPr>
        <p:spPr>
          <a:xfrm>
            <a:off x="335733" y="860132"/>
            <a:ext cx="11520534" cy="58599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36" y="6427687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rgbClr val="007DA9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rgbClr val="007DA9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rgbClr val="007DA9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07657" y="645400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rgbClr val="007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7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326571" y="451520"/>
            <a:ext cx="11538857" cy="457200"/>
          </a:xfrm>
          <a:prstGeom prst="rect">
            <a:avLst/>
          </a:prstGeom>
          <a:solidFill>
            <a:srgbClr val="007DA9"/>
          </a:solidFill>
          <a:ln>
            <a:noFill/>
          </a:ln>
          <a:effectLst>
            <a:outerShdw blurRad="165100" dist="50800" dir="5400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defRPr/>
            </a:pPr>
            <a:endParaRPr lang="en-US" altLang="ko-KR" sz="700" kern="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326571" y="907924"/>
            <a:ext cx="11538857" cy="5529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50800" dir="5400000" algn="ctr" rotWithShape="0">
              <a:schemeClr val="tx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479" y="89385"/>
            <a:ext cx="5377169" cy="459295"/>
          </a:xfrm>
        </p:spPr>
        <p:txBody>
          <a:bodyPr>
            <a:noAutofit/>
          </a:bodyPr>
          <a:lstStyle>
            <a:lvl1pPr algn="r">
              <a:defRPr sz="1400" b="1">
                <a:solidFill>
                  <a:srgbClr val="063761"/>
                </a:solidFill>
                <a:latin typeface="+mj-ea"/>
                <a:ea typeface="+mj-ea"/>
                <a:cs typeface="함초롬바탕" panose="02030604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4976" y="522732"/>
            <a:ext cx="10515600" cy="32974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ea"/>
                <a:ea typeface="+mn-ea"/>
                <a:cs typeface="함초롬바탕" panose="0203060400010101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슬라이드 번호 개체 틀 4"/>
          <p:cNvSpPr txBox="1">
            <a:spLocks/>
          </p:cNvSpPr>
          <p:nvPr userDrawn="1"/>
        </p:nvSpPr>
        <p:spPr>
          <a:xfrm>
            <a:off x="9412418" y="6357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rgbClr val="0096B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solidFill>
                  <a:srgbClr val="063761"/>
                </a:solidFill>
                <a:latin typeface="+mn-ea"/>
                <a:ea typeface="+mn-ea"/>
                <a:cs typeface="함초롬바탕" panose="02030604000101010101" pitchFamily="18" charset="-127"/>
              </a:rPr>
              <a:pPr/>
              <a:t>‹#›</a:t>
            </a:fld>
            <a:endParaRPr lang="ko-KR" altLang="en-US" dirty="0">
              <a:solidFill>
                <a:srgbClr val="063761"/>
              </a:solidFill>
              <a:latin typeface="+mn-ea"/>
              <a:ea typeface="+mn-ea"/>
              <a:cs typeface="함초롬바탕" panose="02030604000101010101" pitchFamily="18" charset="-127"/>
            </a:endParaRPr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0016862" y="6539012"/>
            <a:ext cx="2176387" cy="246221"/>
            <a:chOff x="10016862" y="6203853"/>
            <a:chExt cx="217638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10016862" y="6203853"/>
              <a:ext cx="1698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dirty="0" err="1">
                  <a:ln w="12700">
                    <a:noFill/>
                  </a:ln>
                  <a:solidFill>
                    <a:srgbClr val="063761"/>
                  </a:solidFill>
                  <a:latin typeface="+mn-ea"/>
                  <a:ea typeface="+mn-ea"/>
                  <a:cs typeface="함초롬바탕" panose="02030604000101010101" pitchFamily="18" charset="-127"/>
                </a:rPr>
                <a:t>서운에스티에스</a:t>
              </a:r>
              <a:r>
                <a:rPr lang="ko-KR" altLang="en-US" sz="1000" dirty="0">
                  <a:ln w="12700">
                    <a:noFill/>
                  </a:ln>
                  <a:solidFill>
                    <a:srgbClr val="063761"/>
                  </a:solidFill>
                  <a:latin typeface="+mn-ea"/>
                  <a:ea typeface="+mn-ea"/>
                  <a:cs typeface="함초롬바탕" panose="02030604000101010101" pitchFamily="18" charset="-127"/>
                </a:rPr>
                <a:t> 주식회사</a:t>
              </a: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11761249" y="6323752"/>
              <a:ext cx="432000" cy="0"/>
            </a:xfrm>
            <a:prstGeom prst="line">
              <a:avLst/>
            </a:prstGeom>
            <a:ln>
              <a:solidFill>
                <a:srgbClr val="063761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408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4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0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8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3"/>
          </p:nvPr>
        </p:nvSpPr>
        <p:spPr>
          <a:xfrm>
            <a:off x="2571750" y="0"/>
            <a:ext cx="9620250" cy="6850063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283425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11099" y="0"/>
            <a:ext cx="12180901" cy="5828494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1189477" y="857250"/>
            <a:ext cx="4027501" cy="549910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1198819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0" y="4138046"/>
            <a:ext cx="12192000" cy="2719953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904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1167492" y="790688"/>
            <a:ext cx="2963637" cy="4263005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16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471" y="419633"/>
            <a:ext cx="10374383" cy="3987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7DA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42" y="6544243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rgbClr val="007DA9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rgbClr val="007DA9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rgbClr val="007DA9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80576" y="6465568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endParaRPr lang="ko-KR" altLang="en-US" sz="1100" b="1" dirty="0">
              <a:solidFill>
                <a:srgbClr val="007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자유형 12">
            <a:extLst>
              <a:ext uri="{FF2B5EF4-FFF2-40B4-BE49-F238E27FC236}">
                <a16:creationId xmlns:a16="http://schemas.microsoft.com/office/drawing/2014/main" id="{B931F01F-B76F-4D39-AFE1-E5E1B68C54C8}"/>
              </a:ext>
            </a:extLst>
          </p:cNvPr>
          <p:cNvSpPr/>
          <p:nvPr userDrawn="1"/>
        </p:nvSpPr>
        <p:spPr>
          <a:xfrm>
            <a:off x="-2" y="-6726"/>
            <a:ext cx="11136264" cy="6864726"/>
          </a:xfrm>
          <a:custGeom>
            <a:avLst/>
            <a:gdLst>
              <a:gd name="connsiteX0" fmla="*/ 0 w 12192002"/>
              <a:gd name="connsiteY0" fmla="*/ 0 h 6864724"/>
              <a:gd name="connsiteX1" fmla="*/ 1510620 w 12192002"/>
              <a:gd name="connsiteY1" fmla="*/ 0 h 6864724"/>
              <a:gd name="connsiteX2" fmla="*/ 12192002 w 12192002"/>
              <a:gd name="connsiteY2" fmla="*/ 4377 h 6864724"/>
              <a:gd name="connsiteX3" fmla="*/ 277311 w 12192002"/>
              <a:gd name="connsiteY3" fmla="*/ 146881 h 6864724"/>
              <a:gd name="connsiteX4" fmla="*/ 151446 w 12192002"/>
              <a:gd name="connsiteY4" fmla="*/ 272541 h 6864724"/>
              <a:gd name="connsiteX5" fmla="*/ 151446 w 12192002"/>
              <a:gd name="connsiteY5" fmla="*/ 525357 h 6864724"/>
              <a:gd name="connsiteX6" fmla="*/ 151202 w 12192002"/>
              <a:gd name="connsiteY6" fmla="*/ 525357 h 6864724"/>
              <a:gd name="connsiteX7" fmla="*/ 151202 w 12192002"/>
              <a:gd name="connsiteY7" fmla="*/ 6339367 h 6864724"/>
              <a:gd name="connsiteX8" fmla="*/ 151448 w 12192002"/>
              <a:gd name="connsiteY8" fmla="*/ 6339367 h 6864724"/>
              <a:gd name="connsiteX9" fmla="*/ 151448 w 12192002"/>
              <a:gd name="connsiteY9" fmla="*/ 6592183 h 6864724"/>
              <a:gd name="connsiteX10" fmla="*/ 277312 w 12192002"/>
              <a:gd name="connsiteY10" fmla="*/ 6717843 h 6864724"/>
              <a:gd name="connsiteX11" fmla="*/ 12192002 w 12192002"/>
              <a:gd name="connsiteY11" fmla="*/ 6860347 h 6864724"/>
              <a:gd name="connsiteX12" fmla="*/ 1510622 w 12192002"/>
              <a:gd name="connsiteY12" fmla="*/ 6864724 h 6864724"/>
              <a:gd name="connsiteX13" fmla="*/ 151202 w 12192002"/>
              <a:gd name="connsiteY13" fmla="*/ 6864724 h 6864724"/>
              <a:gd name="connsiteX14" fmla="*/ 2 w 12192002"/>
              <a:gd name="connsiteY14" fmla="*/ 6864724 h 6864724"/>
              <a:gd name="connsiteX15" fmla="*/ 2 w 12192002"/>
              <a:gd name="connsiteY15" fmla="*/ 6864724 h 6864724"/>
              <a:gd name="connsiteX16" fmla="*/ 2 w 12192002"/>
              <a:gd name="connsiteY16" fmla="*/ 6339367 h 6864724"/>
              <a:gd name="connsiteX17" fmla="*/ 2 w 12192002"/>
              <a:gd name="connsiteY17" fmla="*/ 6339367 h 6864724"/>
              <a:gd name="connsiteX18" fmla="*/ 2 w 12192002"/>
              <a:gd name="connsiteY18" fmla="*/ 525357 h 6864724"/>
              <a:gd name="connsiteX19" fmla="*/ 0 w 12192002"/>
              <a:gd name="connsiteY19" fmla="*/ 525357 h 68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2" h="6864724">
                <a:moveTo>
                  <a:pt x="0" y="0"/>
                </a:moveTo>
                <a:lnTo>
                  <a:pt x="1510620" y="0"/>
                </a:lnTo>
                <a:lnTo>
                  <a:pt x="12192002" y="4377"/>
                </a:lnTo>
                <a:lnTo>
                  <a:pt x="277311" y="146881"/>
                </a:lnTo>
                <a:cubicBezTo>
                  <a:pt x="207798" y="146881"/>
                  <a:pt x="151446" y="203141"/>
                  <a:pt x="151446" y="272541"/>
                </a:cubicBezTo>
                <a:lnTo>
                  <a:pt x="151446" y="525357"/>
                </a:lnTo>
                <a:lnTo>
                  <a:pt x="151202" y="525357"/>
                </a:lnTo>
                <a:lnTo>
                  <a:pt x="151202" y="6339367"/>
                </a:lnTo>
                <a:lnTo>
                  <a:pt x="151448" y="6339367"/>
                </a:lnTo>
                <a:lnTo>
                  <a:pt x="151448" y="6592183"/>
                </a:lnTo>
                <a:cubicBezTo>
                  <a:pt x="151448" y="6661583"/>
                  <a:pt x="207799" y="6717843"/>
                  <a:pt x="277312" y="6717843"/>
                </a:cubicBezTo>
                <a:lnTo>
                  <a:pt x="12192002" y="6860347"/>
                </a:lnTo>
                <a:lnTo>
                  <a:pt x="1510622" y="6864724"/>
                </a:lnTo>
                <a:lnTo>
                  <a:pt x="151202" y="6864724"/>
                </a:lnTo>
                <a:lnTo>
                  <a:pt x="2" y="6864724"/>
                </a:lnTo>
                <a:lnTo>
                  <a:pt x="2" y="6864724"/>
                </a:lnTo>
                <a:lnTo>
                  <a:pt x="2" y="6339367"/>
                </a:lnTo>
                <a:lnTo>
                  <a:pt x="2" y="6339367"/>
                </a:lnTo>
                <a:lnTo>
                  <a:pt x="2" y="525357"/>
                </a:lnTo>
                <a:lnTo>
                  <a:pt x="0" y="525357"/>
                </a:lnTo>
                <a:close/>
              </a:path>
            </a:pathLst>
          </a:cu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1550678" y="1751464"/>
            <a:ext cx="2798298" cy="2799854"/>
          </a:xfrm>
          <a:prstGeom prst="ellipse">
            <a:avLst/>
          </a:prstGeo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9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4696851" y="3242010"/>
            <a:ext cx="2798298" cy="2799854"/>
          </a:xfrm>
          <a:prstGeom prst="ellipse">
            <a:avLst/>
          </a:prstGeo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10" name="그림 개체 틀 7"/>
          <p:cNvSpPr>
            <a:spLocks noGrp="1"/>
          </p:cNvSpPr>
          <p:nvPr>
            <p:ph type="pic" sz="quarter" idx="15"/>
          </p:nvPr>
        </p:nvSpPr>
        <p:spPr>
          <a:xfrm>
            <a:off x="7843024" y="1751464"/>
            <a:ext cx="2798298" cy="2799854"/>
          </a:xfrm>
          <a:prstGeom prst="ellipse">
            <a:avLst/>
          </a:prstGeo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1075424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28625" y="2324100"/>
            <a:ext cx="3686175" cy="344805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9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4245768" y="2324100"/>
            <a:ext cx="3686175" cy="344805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10" name="그림 개체 틀 7"/>
          <p:cNvSpPr>
            <a:spLocks noGrp="1"/>
          </p:cNvSpPr>
          <p:nvPr>
            <p:ph type="pic" sz="quarter" idx="15"/>
          </p:nvPr>
        </p:nvSpPr>
        <p:spPr>
          <a:xfrm>
            <a:off x="8062911" y="2324100"/>
            <a:ext cx="3686175" cy="344805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52223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3248025" y="0"/>
            <a:ext cx="8943975" cy="3343275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268798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5888216" y="902678"/>
            <a:ext cx="5108030" cy="5110870"/>
          </a:xfrm>
          <a:prstGeom prst="ellipse">
            <a:avLst/>
          </a:prstGeo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3995240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2327397" y="0"/>
            <a:ext cx="9864603" cy="685800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513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1377829" y="926123"/>
            <a:ext cx="3370018" cy="5064369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1787735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8000" cy="4689231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3048000" y="-1"/>
            <a:ext cx="3048000" cy="4689231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9" name="그림 개체 틀 7"/>
          <p:cNvSpPr>
            <a:spLocks noGrp="1"/>
          </p:cNvSpPr>
          <p:nvPr>
            <p:ph type="pic" sz="quarter" idx="15"/>
          </p:nvPr>
        </p:nvSpPr>
        <p:spPr>
          <a:xfrm>
            <a:off x="6096000" y="-2"/>
            <a:ext cx="3048000" cy="4689231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10" name="그림 개체 틀 7"/>
          <p:cNvSpPr>
            <a:spLocks noGrp="1"/>
          </p:cNvSpPr>
          <p:nvPr>
            <p:ph type="pic" sz="quarter" idx="16"/>
          </p:nvPr>
        </p:nvSpPr>
        <p:spPr>
          <a:xfrm>
            <a:off x="9144000" y="1218"/>
            <a:ext cx="3047999" cy="4689231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172490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2505075" y="3448049"/>
            <a:ext cx="4648200" cy="2857327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2796507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1503590" y="1869710"/>
            <a:ext cx="2415267" cy="321029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12" name="그림 개체 틀 7"/>
          <p:cNvSpPr>
            <a:spLocks noGrp="1"/>
          </p:cNvSpPr>
          <p:nvPr>
            <p:ph type="pic" sz="quarter" idx="15"/>
          </p:nvPr>
        </p:nvSpPr>
        <p:spPr>
          <a:xfrm>
            <a:off x="7566933" y="817424"/>
            <a:ext cx="4625067" cy="6040576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869082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4606183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27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BB353215-4E9E-4D77-86FA-393E9D1F1947}"/>
              </a:ext>
            </a:extLst>
          </p:cNvPr>
          <p:cNvSpPr/>
          <p:nvPr userDrawn="1"/>
        </p:nvSpPr>
        <p:spPr>
          <a:xfrm rot="16200000">
            <a:off x="-180059" y="294947"/>
            <a:ext cx="870475" cy="510363"/>
          </a:xfrm>
          <a:prstGeom prst="parallelogram">
            <a:avLst>
              <a:gd name="adj" fmla="val 49470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471" y="419633"/>
            <a:ext cx="10374383" cy="3987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7DA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42" y="6544243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rgbClr val="007DA9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rgbClr val="007DA9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rgbClr val="007DA9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80576" y="6465568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endParaRPr lang="ko-KR" altLang="en-US" sz="1100" b="1" dirty="0">
              <a:solidFill>
                <a:srgbClr val="007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자유형 7">
            <a:extLst>
              <a:ext uri="{FF2B5EF4-FFF2-40B4-BE49-F238E27FC236}">
                <a16:creationId xmlns:a16="http://schemas.microsoft.com/office/drawing/2014/main" id="{B931F01F-B76F-4D39-AFE1-E5E1B68C54C8}"/>
              </a:ext>
            </a:extLst>
          </p:cNvPr>
          <p:cNvSpPr/>
          <p:nvPr userDrawn="1"/>
        </p:nvSpPr>
        <p:spPr>
          <a:xfrm>
            <a:off x="-2" y="-6726"/>
            <a:ext cx="11136264" cy="6864726"/>
          </a:xfrm>
          <a:custGeom>
            <a:avLst/>
            <a:gdLst>
              <a:gd name="connsiteX0" fmla="*/ 0 w 12192002"/>
              <a:gd name="connsiteY0" fmla="*/ 0 h 6864724"/>
              <a:gd name="connsiteX1" fmla="*/ 1510620 w 12192002"/>
              <a:gd name="connsiteY1" fmla="*/ 0 h 6864724"/>
              <a:gd name="connsiteX2" fmla="*/ 12192002 w 12192002"/>
              <a:gd name="connsiteY2" fmla="*/ 4377 h 6864724"/>
              <a:gd name="connsiteX3" fmla="*/ 277311 w 12192002"/>
              <a:gd name="connsiteY3" fmla="*/ 146881 h 6864724"/>
              <a:gd name="connsiteX4" fmla="*/ 151446 w 12192002"/>
              <a:gd name="connsiteY4" fmla="*/ 272541 h 6864724"/>
              <a:gd name="connsiteX5" fmla="*/ 151446 w 12192002"/>
              <a:gd name="connsiteY5" fmla="*/ 525357 h 6864724"/>
              <a:gd name="connsiteX6" fmla="*/ 151202 w 12192002"/>
              <a:gd name="connsiteY6" fmla="*/ 525357 h 6864724"/>
              <a:gd name="connsiteX7" fmla="*/ 151202 w 12192002"/>
              <a:gd name="connsiteY7" fmla="*/ 6339367 h 6864724"/>
              <a:gd name="connsiteX8" fmla="*/ 151448 w 12192002"/>
              <a:gd name="connsiteY8" fmla="*/ 6339367 h 6864724"/>
              <a:gd name="connsiteX9" fmla="*/ 151448 w 12192002"/>
              <a:gd name="connsiteY9" fmla="*/ 6592183 h 6864724"/>
              <a:gd name="connsiteX10" fmla="*/ 277312 w 12192002"/>
              <a:gd name="connsiteY10" fmla="*/ 6717843 h 6864724"/>
              <a:gd name="connsiteX11" fmla="*/ 12192002 w 12192002"/>
              <a:gd name="connsiteY11" fmla="*/ 6860347 h 6864724"/>
              <a:gd name="connsiteX12" fmla="*/ 1510622 w 12192002"/>
              <a:gd name="connsiteY12" fmla="*/ 6864724 h 6864724"/>
              <a:gd name="connsiteX13" fmla="*/ 151202 w 12192002"/>
              <a:gd name="connsiteY13" fmla="*/ 6864724 h 6864724"/>
              <a:gd name="connsiteX14" fmla="*/ 2 w 12192002"/>
              <a:gd name="connsiteY14" fmla="*/ 6864724 h 6864724"/>
              <a:gd name="connsiteX15" fmla="*/ 2 w 12192002"/>
              <a:gd name="connsiteY15" fmla="*/ 6864724 h 6864724"/>
              <a:gd name="connsiteX16" fmla="*/ 2 w 12192002"/>
              <a:gd name="connsiteY16" fmla="*/ 6339367 h 6864724"/>
              <a:gd name="connsiteX17" fmla="*/ 2 w 12192002"/>
              <a:gd name="connsiteY17" fmla="*/ 6339367 h 6864724"/>
              <a:gd name="connsiteX18" fmla="*/ 2 w 12192002"/>
              <a:gd name="connsiteY18" fmla="*/ 525357 h 6864724"/>
              <a:gd name="connsiteX19" fmla="*/ 0 w 12192002"/>
              <a:gd name="connsiteY19" fmla="*/ 525357 h 68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2" h="6864724">
                <a:moveTo>
                  <a:pt x="0" y="0"/>
                </a:moveTo>
                <a:lnTo>
                  <a:pt x="1510620" y="0"/>
                </a:lnTo>
                <a:lnTo>
                  <a:pt x="12192002" y="4377"/>
                </a:lnTo>
                <a:lnTo>
                  <a:pt x="277311" y="146881"/>
                </a:lnTo>
                <a:cubicBezTo>
                  <a:pt x="207798" y="146881"/>
                  <a:pt x="151446" y="203141"/>
                  <a:pt x="151446" y="272541"/>
                </a:cubicBezTo>
                <a:lnTo>
                  <a:pt x="151446" y="525357"/>
                </a:lnTo>
                <a:lnTo>
                  <a:pt x="151202" y="525357"/>
                </a:lnTo>
                <a:lnTo>
                  <a:pt x="151202" y="6339367"/>
                </a:lnTo>
                <a:lnTo>
                  <a:pt x="151448" y="6339367"/>
                </a:lnTo>
                <a:lnTo>
                  <a:pt x="151448" y="6592183"/>
                </a:lnTo>
                <a:cubicBezTo>
                  <a:pt x="151448" y="6661583"/>
                  <a:pt x="207799" y="6717843"/>
                  <a:pt x="277312" y="6717843"/>
                </a:cubicBezTo>
                <a:lnTo>
                  <a:pt x="12192002" y="6860347"/>
                </a:lnTo>
                <a:lnTo>
                  <a:pt x="1510622" y="6864724"/>
                </a:lnTo>
                <a:lnTo>
                  <a:pt x="151202" y="6864724"/>
                </a:lnTo>
                <a:lnTo>
                  <a:pt x="2" y="6864724"/>
                </a:lnTo>
                <a:lnTo>
                  <a:pt x="2" y="6864724"/>
                </a:lnTo>
                <a:lnTo>
                  <a:pt x="2" y="6339367"/>
                </a:lnTo>
                <a:lnTo>
                  <a:pt x="2" y="6339367"/>
                </a:lnTo>
                <a:lnTo>
                  <a:pt x="2" y="525357"/>
                </a:lnTo>
                <a:lnTo>
                  <a:pt x="0" y="525357"/>
                </a:lnTo>
                <a:close/>
              </a:path>
            </a:pathLst>
          </a:cu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7CC475A1-C13D-458F-AA6F-F72D21FBC89C}"/>
              </a:ext>
            </a:extLst>
          </p:cNvPr>
          <p:cNvSpPr/>
          <p:nvPr userDrawn="1"/>
        </p:nvSpPr>
        <p:spPr>
          <a:xfrm rot="16200000" flipH="1">
            <a:off x="-180059" y="560412"/>
            <a:ext cx="870475" cy="510363"/>
          </a:xfrm>
          <a:prstGeom prst="parallelogram">
            <a:avLst>
              <a:gd name="adj" fmla="val 49470"/>
            </a:avLst>
          </a:pr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14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0" y="841010"/>
            <a:ext cx="6057900" cy="509116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305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7326630" y="0"/>
            <a:ext cx="4865370" cy="685800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754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그림 개체 틀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5"/>
          </p:nvPr>
        </p:nvSpPr>
        <p:spPr>
          <a:xfrm>
            <a:off x="1187627" y="1371600"/>
            <a:ext cx="2995267" cy="3842426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895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7"/>
          <p:cNvSpPr>
            <a:spLocks noGrp="1"/>
          </p:cNvSpPr>
          <p:nvPr>
            <p:ph type="pic" sz="quarter" idx="15"/>
          </p:nvPr>
        </p:nvSpPr>
        <p:spPr>
          <a:xfrm>
            <a:off x="517186" y="693050"/>
            <a:ext cx="11674813" cy="2137700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626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829AD5-C640-4D38-A4A7-C26A8AB3D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596"/>
            <a:ext cx="10515600" cy="132556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676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829AD5-C640-4D38-A4A7-C26A8AB3D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0" y="1456083"/>
            <a:ext cx="4521065" cy="277301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8928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829AD5-C640-4D38-A4A7-C26A8AB3D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8535" y="1456083"/>
            <a:ext cx="4521065" cy="277301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6553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829AD5-C640-4D38-A4A7-C26A8AB3D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199" y="1205864"/>
            <a:ext cx="8776701" cy="87058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1824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95CA726-E118-4E81-88AA-F59455F39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7778" y="1790700"/>
            <a:ext cx="5043487" cy="3152775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1223344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84C7-165B-40CD-9AE3-B63A28B72780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FA74-7D20-409C-8ADF-9EAB3E0EEB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BB353215-4E9E-4D77-86FA-393E9D1F1947}"/>
              </a:ext>
            </a:extLst>
          </p:cNvPr>
          <p:cNvSpPr/>
          <p:nvPr userDrawn="1"/>
        </p:nvSpPr>
        <p:spPr>
          <a:xfrm rot="16200000">
            <a:off x="-180058" y="294948"/>
            <a:ext cx="870475" cy="510363"/>
          </a:xfrm>
          <a:prstGeom prst="parallelogram">
            <a:avLst>
              <a:gd name="adj" fmla="val 49470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058473" y="419633"/>
            <a:ext cx="10374383" cy="39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rgbClr val="007D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dirty="0"/>
          </a:p>
        </p:txBody>
      </p:sp>
      <p:sp>
        <p:nvSpPr>
          <p:cNvPr id="10" name="슬라이드 번호 개체 틀 6"/>
          <p:cNvSpPr txBox="1">
            <a:spLocks/>
          </p:cNvSpPr>
          <p:nvPr userDrawn="1"/>
        </p:nvSpPr>
        <p:spPr>
          <a:xfrm>
            <a:off x="4643144" y="6544245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731" b="1" dirty="0">
                <a:solidFill>
                  <a:srgbClr val="007DA9"/>
                </a:solidFill>
                <a:latin typeface="맑은 고딕"/>
              </a:rPr>
              <a:t>- </a:t>
            </a:r>
            <a:fld id="{ACA9CE7D-4AED-4390-AA76-FA510F804BE1}" type="slidenum">
              <a:rPr lang="ko-KR" altLang="en-US" sz="731" b="1" smtClean="0">
                <a:solidFill>
                  <a:srgbClr val="007DA9"/>
                </a:solidFill>
                <a:latin typeface="맑은 고딕"/>
              </a:rPr>
              <a:pPr algn="ctr"/>
              <a:t>‹#›</a:t>
            </a:fld>
            <a:r>
              <a:rPr lang="ko-KR" altLang="en-US" sz="731" b="1" dirty="0">
                <a:solidFill>
                  <a:srgbClr val="007DA9"/>
                </a:solidFill>
                <a:latin typeface="맑은 고딕"/>
              </a:rPr>
              <a:t> </a:t>
            </a:r>
            <a:r>
              <a:rPr lang="en-US" altLang="ko-KR" sz="731" b="1" dirty="0">
                <a:solidFill>
                  <a:srgbClr val="007DA9"/>
                </a:solidFill>
                <a:latin typeface="맑은 고딕"/>
              </a:rPr>
              <a:t>-</a:t>
            </a:r>
            <a:endParaRPr lang="ko-KR" altLang="en-US" sz="731" b="1" dirty="0">
              <a:solidFill>
                <a:srgbClr val="007DA9"/>
              </a:solidFill>
              <a:latin typeface="맑은 고딕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80578" y="6465570"/>
            <a:ext cx="55015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25" b="1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endParaRPr lang="ko-KR" altLang="en-US" sz="825" b="1" dirty="0">
              <a:solidFill>
                <a:srgbClr val="007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B931F01F-B76F-4D39-AFE1-E5E1B68C54C8}"/>
              </a:ext>
            </a:extLst>
          </p:cNvPr>
          <p:cNvSpPr/>
          <p:nvPr userDrawn="1"/>
        </p:nvSpPr>
        <p:spPr>
          <a:xfrm>
            <a:off x="-3" y="-6726"/>
            <a:ext cx="11136264" cy="6864726"/>
          </a:xfrm>
          <a:custGeom>
            <a:avLst/>
            <a:gdLst>
              <a:gd name="connsiteX0" fmla="*/ 0 w 12192002"/>
              <a:gd name="connsiteY0" fmla="*/ 0 h 6864724"/>
              <a:gd name="connsiteX1" fmla="*/ 1510620 w 12192002"/>
              <a:gd name="connsiteY1" fmla="*/ 0 h 6864724"/>
              <a:gd name="connsiteX2" fmla="*/ 12192002 w 12192002"/>
              <a:gd name="connsiteY2" fmla="*/ 4377 h 6864724"/>
              <a:gd name="connsiteX3" fmla="*/ 277311 w 12192002"/>
              <a:gd name="connsiteY3" fmla="*/ 146881 h 6864724"/>
              <a:gd name="connsiteX4" fmla="*/ 151446 w 12192002"/>
              <a:gd name="connsiteY4" fmla="*/ 272541 h 6864724"/>
              <a:gd name="connsiteX5" fmla="*/ 151446 w 12192002"/>
              <a:gd name="connsiteY5" fmla="*/ 525357 h 6864724"/>
              <a:gd name="connsiteX6" fmla="*/ 151202 w 12192002"/>
              <a:gd name="connsiteY6" fmla="*/ 525357 h 6864724"/>
              <a:gd name="connsiteX7" fmla="*/ 151202 w 12192002"/>
              <a:gd name="connsiteY7" fmla="*/ 6339367 h 6864724"/>
              <a:gd name="connsiteX8" fmla="*/ 151448 w 12192002"/>
              <a:gd name="connsiteY8" fmla="*/ 6339367 h 6864724"/>
              <a:gd name="connsiteX9" fmla="*/ 151448 w 12192002"/>
              <a:gd name="connsiteY9" fmla="*/ 6592183 h 6864724"/>
              <a:gd name="connsiteX10" fmla="*/ 277312 w 12192002"/>
              <a:gd name="connsiteY10" fmla="*/ 6717843 h 6864724"/>
              <a:gd name="connsiteX11" fmla="*/ 12192002 w 12192002"/>
              <a:gd name="connsiteY11" fmla="*/ 6860347 h 6864724"/>
              <a:gd name="connsiteX12" fmla="*/ 1510622 w 12192002"/>
              <a:gd name="connsiteY12" fmla="*/ 6864724 h 6864724"/>
              <a:gd name="connsiteX13" fmla="*/ 151202 w 12192002"/>
              <a:gd name="connsiteY13" fmla="*/ 6864724 h 6864724"/>
              <a:gd name="connsiteX14" fmla="*/ 2 w 12192002"/>
              <a:gd name="connsiteY14" fmla="*/ 6864724 h 6864724"/>
              <a:gd name="connsiteX15" fmla="*/ 2 w 12192002"/>
              <a:gd name="connsiteY15" fmla="*/ 6864724 h 6864724"/>
              <a:gd name="connsiteX16" fmla="*/ 2 w 12192002"/>
              <a:gd name="connsiteY16" fmla="*/ 6339367 h 6864724"/>
              <a:gd name="connsiteX17" fmla="*/ 2 w 12192002"/>
              <a:gd name="connsiteY17" fmla="*/ 6339367 h 6864724"/>
              <a:gd name="connsiteX18" fmla="*/ 2 w 12192002"/>
              <a:gd name="connsiteY18" fmla="*/ 525357 h 6864724"/>
              <a:gd name="connsiteX19" fmla="*/ 0 w 12192002"/>
              <a:gd name="connsiteY19" fmla="*/ 525357 h 68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2" h="6864724">
                <a:moveTo>
                  <a:pt x="0" y="0"/>
                </a:moveTo>
                <a:lnTo>
                  <a:pt x="1510620" y="0"/>
                </a:lnTo>
                <a:lnTo>
                  <a:pt x="12192002" y="4377"/>
                </a:lnTo>
                <a:lnTo>
                  <a:pt x="277311" y="146881"/>
                </a:lnTo>
                <a:cubicBezTo>
                  <a:pt x="207798" y="146881"/>
                  <a:pt x="151446" y="203141"/>
                  <a:pt x="151446" y="272541"/>
                </a:cubicBezTo>
                <a:lnTo>
                  <a:pt x="151446" y="525357"/>
                </a:lnTo>
                <a:lnTo>
                  <a:pt x="151202" y="525357"/>
                </a:lnTo>
                <a:lnTo>
                  <a:pt x="151202" y="6339367"/>
                </a:lnTo>
                <a:lnTo>
                  <a:pt x="151448" y="6339367"/>
                </a:lnTo>
                <a:lnTo>
                  <a:pt x="151448" y="6592183"/>
                </a:lnTo>
                <a:cubicBezTo>
                  <a:pt x="151448" y="6661583"/>
                  <a:pt x="207799" y="6717843"/>
                  <a:pt x="277312" y="6717843"/>
                </a:cubicBezTo>
                <a:lnTo>
                  <a:pt x="12192002" y="6860347"/>
                </a:lnTo>
                <a:lnTo>
                  <a:pt x="1510622" y="6864724"/>
                </a:lnTo>
                <a:lnTo>
                  <a:pt x="151202" y="6864724"/>
                </a:lnTo>
                <a:lnTo>
                  <a:pt x="2" y="6864724"/>
                </a:lnTo>
                <a:lnTo>
                  <a:pt x="2" y="6864724"/>
                </a:lnTo>
                <a:lnTo>
                  <a:pt x="2" y="6339367"/>
                </a:lnTo>
                <a:lnTo>
                  <a:pt x="2" y="6339367"/>
                </a:lnTo>
                <a:lnTo>
                  <a:pt x="2" y="525357"/>
                </a:lnTo>
                <a:lnTo>
                  <a:pt x="0" y="525357"/>
                </a:lnTo>
                <a:close/>
              </a:path>
            </a:pathLst>
          </a:cu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7CC475A1-C13D-458F-AA6F-F72D21FBC89C}"/>
              </a:ext>
            </a:extLst>
          </p:cNvPr>
          <p:cNvSpPr/>
          <p:nvPr userDrawn="1"/>
        </p:nvSpPr>
        <p:spPr>
          <a:xfrm rot="16200000" flipH="1">
            <a:off x="-180058" y="560413"/>
            <a:ext cx="870475" cy="510363"/>
          </a:xfrm>
          <a:prstGeom prst="parallelogram">
            <a:avLst>
              <a:gd name="adj" fmla="val 49470"/>
            </a:avLst>
          </a:pr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5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대체 처리 4"/>
          <p:cNvSpPr/>
          <p:nvPr userDrawn="1"/>
        </p:nvSpPr>
        <p:spPr>
          <a:xfrm>
            <a:off x="623392" y="209553"/>
            <a:ext cx="11230227" cy="504000"/>
          </a:xfrm>
          <a:prstGeom prst="flowChartAlternateProcess">
            <a:avLst/>
          </a:prstGeom>
          <a:solidFill>
            <a:srgbClr val="BD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대각선 방향의 모서리가 둥근 사각형 5"/>
          <p:cNvSpPr/>
          <p:nvPr userDrawn="1"/>
        </p:nvSpPr>
        <p:spPr>
          <a:xfrm>
            <a:off x="355600" y="209553"/>
            <a:ext cx="216000" cy="504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7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4248" y="262783"/>
            <a:ext cx="10374383" cy="3987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7DA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273639" y="914400"/>
            <a:ext cx="11644724" cy="5943599"/>
            <a:chOff x="260942" y="1279393"/>
            <a:chExt cx="8622117" cy="354327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260942" y="1279393"/>
              <a:ext cx="8622117" cy="3517759"/>
            </a:xfrm>
            <a:prstGeom prst="roundRect">
              <a:avLst>
                <a:gd name="adj" fmla="val 6851"/>
              </a:avLst>
            </a:prstGeom>
            <a:gradFill flip="none" rotWithShape="1">
              <a:gsLst>
                <a:gs pos="7000">
                  <a:schemeClr val="accent1">
                    <a:lumMod val="5000"/>
                    <a:lumOff val="95000"/>
                  </a:schemeClr>
                </a:gs>
                <a:gs pos="80000">
                  <a:srgbClr val="007DA9"/>
                </a:gs>
                <a:gs pos="60000">
                  <a:srgbClr val="007DA9"/>
                </a:gs>
                <a:gs pos="100000">
                  <a:srgbClr val="007DA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08877" y="1326060"/>
              <a:ext cx="8526244" cy="3496607"/>
            </a:xfrm>
            <a:prstGeom prst="roundRect">
              <a:avLst>
                <a:gd name="adj" fmla="val 6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</p:grp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42" y="6544243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rgbClr val="007DA9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rgbClr val="007DA9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rgbClr val="007DA9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48528" y="6529859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rgbClr val="007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37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50C1DFC9-72E2-4971-A8BD-9547ADC01BF7}"/>
              </a:ext>
            </a:extLst>
          </p:cNvPr>
          <p:cNvGrpSpPr/>
          <p:nvPr userDrawn="1"/>
        </p:nvGrpSpPr>
        <p:grpSpPr>
          <a:xfrm>
            <a:off x="196787" y="166456"/>
            <a:ext cx="11798423" cy="6430787"/>
            <a:chOff x="196787" y="166456"/>
            <a:chExt cx="11798423" cy="6524978"/>
          </a:xfrm>
        </p:grpSpPr>
        <p:sp>
          <p:nvSpPr>
            <p:cNvPr id="19" name="사각형: 둥근 모서리 6">
              <a:extLst>
                <a:ext uri="{FF2B5EF4-FFF2-40B4-BE49-F238E27FC236}">
                  <a16:creationId xmlns:a16="http://schemas.microsoft.com/office/drawing/2014/main" id="{C6AD6DE2-9AED-4B7B-9228-489DB6ED81A0}"/>
                </a:ext>
              </a:extLst>
            </p:cNvPr>
            <p:cNvSpPr/>
            <p:nvPr/>
          </p:nvSpPr>
          <p:spPr>
            <a:xfrm>
              <a:off x="196787" y="166456"/>
              <a:ext cx="11798423" cy="6479259"/>
            </a:xfrm>
            <a:prstGeom prst="roundRect">
              <a:avLst>
                <a:gd name="adj" fmla="val 2109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dist="698500" dir="5400000" sx="90000" sy="9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E6EA689E-1860-484B-BF36-1775FFD31D02}"/>
                </a:ext>
              </a:extLst>
            </p:cNvPr>
            <p:cNvGrpSpPr/>
            <p:nvPr/>
          </p:nvGrpSpPr>
          <p:grpSpPr>
            <a:xfrm>
              <a:off x="5736382" y="166456"/>
              <a:ext cx="719232" cy="417544"/>
              <a:chOff x="5736382" y="166456"/>
              <a:chExt cx="719232" cy="417544"/>
            </a:xfrm>
          </p:grpSpPr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CA753DEB-4900-43C1-B5C2-AD632F98F9DB}"/>
                  </a:ext>
                </a:extLst>
              </p:cNvPr>
              <p:cNvSpPr/>
              <p:nvPr/>
            </p:nvSpPr>
            <p:spPr>
              <a:xfrm>
                <a:off x="5736382" y="166456"/>
                <a:ext cx="719232" cy="417544"/>
              </a:xfrm>
              <a:custGeom>
                <a:avLst/>
                <a:gdLst>
                  <a:gd name="connsiteX0" fmla="*/ 0 w 1581154"/>
                  <a:gd name="connsiteY0" fmla="*/ 0 h 917925"/>
                  <a:gd name="connsiteX1" fmla="*/ 1581154 w 1581154"/>
                  <a:gd name="connsiteY1" fmla="*/ 0 h 917925"/>
                  <a:gd name="connsiteX2" fmla="*/ 1581154 w 1581154"/>
                  <a:gd name="connsiteY2" fmla="*/ 3281 h 917925"/>
                  <a:gd name="connsiteX3" fmla="*/ 1529610 w 1581154"/>
                  <a:gd name="connsiteY3" fmla="*/ 8477 h 917925"/>
                  <a:gd name="connsiteX4" fmla="*/ 1196449 w 1581154"/>
                  <a:gd name="connsiteY4" fmla="*/ 417251 h 917925"/>
                  <a:gd name="connsiteX5" fmla="*/ 1196449 w 1581154"/>
                  <a:gd name="connsiteY5" fmla="*/ 420116 h 917925"/>
                  <a:gd name="connsiteX6" fmla="*/ 1196451 w 1581154"/>
                  <a:gd name="connsiteY6" fmla="*/ 420136 h 917925"/>
                  <a:gd name="connsiteX7" fmla="*/ 1196450 w 1581154"/>
                  <a:gd name="connsiteY7" fmla="*/ 500674 h 917925"/>
                  <a:gd name="connsiteX8" fmla="*/ 779199 w 1581154"/>
                  <a:gd name="connsiteY8" fmla="*/ 917925 h 917925"/>
                  <a:gd name="connsiteX9" fmla="*/ 779200 w 1581154"/>
                  <a:gd name="connsiteY9" fmla="*/ 917924 h 917925"/>
                  <a:gd name="connsiteX10" fmla="*/ 361949 w 1581154"/>
                  <a:gd name="connsiteY10" fmla="*/ 500673 h 917925"/>
                  <a:gd name="connsiteX11" fmla="*/ 361949 w 1581154"/>
                  <a:gd name="connsiteY11" fmla="*/ 420136 h 917925"/>
                  <a:gd name="connsiteX12" fmla="*/ 361950 w 1581154"/>
                  <a:gd name="connsiteY12" fmla="*/ 420126 h 917925"/>
                  <a:gd name="connsiteX13" fmla="*/ 361950 w 1581154"/>
                  <a:gd name="connsiteY13" fmla="*/ 417251 h 917925"/>
                  <a:gd name="connsiteX14" fmla="*/ 28790 w 1581154"/>
                  <a:gd name="connsiteY14" fmla="*/ 8477 h 917925"/>
                  <a:gd name="connsiteX15" fmla="*/ 0 w 1581154"/>
                  <a:gd name="connsiteY15" fmla="*/ 5575 h 91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154" h="917925">
                    <a:moveTo>
                      <a:pt x="0" y="0"/>
                    </a:moveTo>
                    <a:lnTo>
                      <a:pt x="1581154" y="0"/>
                    </a:lnTo>
                    <a:lnTo>
                      <a:pt x="1581154" y="3281"/>
                    </a:lnTo>
                    <a:lnTo>
                      <a:pt x="1529610" y="8477"/>
                    </a:lnTo>
                    <a:cubicBezTo>
                      <a:pt x="1339476" y="47384"/>
                      <a:pt x="1196449" y="215615"/>
                      <a:pt x="1196449" y="417251"/>
                    </a:cubicBezTo>
                    <a:lnTo>
                      <a:pt x="1196449" y="420116"/>
                    </a:lnTo>
                    <a:lnTo>
                      <a:pt x="1196451" y="420136"/>
                    </a:lnTo>
                    <a:cubicBezTo>
                      <a:pt x="1196451" y="446982"/>
                      <a:pt x="1196450" y="473828"/>
                      <a:pt x="1196450" y="500674"/>
                    </a:cubicBezTo>
                    <a:cubicBezTo>
                      <a:pt x="1196450" y="731115"/>
                      <a:pt x="1009640" y="917925"/>
                      <a:pt x="779199" y="917925"/>
                    </a:cubicBezTo>
                    <a:lnTo>
                      <a:pt x="779200" y="917924"/>
                    </a:lnTo>
                    <a:cubicBezTo>
                      <a:pt x="548759" y="917924"/>
                      <a:pt x="361949" y="731114"/>
                      <a:pt x="361949" y="500673"/>
                    </a:cubicBezTo>
                    <a:lnTo>
                      <a:pt x="361949" y="420136"/>
                    </a:lnTo>
                    <a:lnTo>
                      <a:pt x="361950" y="420126"/>
                    </a:lnTo>
                    <a:lnTo>
                      <a:pt x="361950" y="417251"/>
                    </a:lnTo>
                    <a:cubicBezTo>
                      <a:pt x="361950" y="215615"/>
                      <a:pt x="218924" y="47384"/>
                      <a:pt x="28790" y="8477"/>
                    </a:cubicBezTo>
                    <a:lnTo>
                      <a:pt x="0" y="5575"/>
                    </a:lnTo>
                    <a:close/>
                  </a:path>
                </a:pathLst>
              </a:custGeom>
              <a:solidFill>
                <a:srgbClr val="007D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331CA71C-9C3C-4F2D-9148-00435318BD1D}"/>
                  </a:ext>
                </a:extLst>
              </p:cNvPr>
              <p:cNvSpPr/>
              <p:nvPr/>
            </p:nvSpPr>
            <p:spPr>
              <a:xfrm>
                <a:off x="5969998" y="341353"/>
                <a:ext cx="252000" cy="18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사각형: 둥근 모서리 23">
                <a:extLst>
                  <a:ext uri="{FF2B5EF4-FFF2-40B4-BE49-F238E27FC236}">
                    <a16:creationId xmlns:a16="http://schemas.microsoft.com/office/drawing/2014/main" id="{B11A1CD4-828C-4D03-9877-2FEDBA553BD2}"/>
                  </a:ext>
                </a:extLst>
              </p:cNvPr>
              <p:cNvSpPr/>
              <p:nvPr/>
            </p:nvSpPr>
            <p:spPr>
              <a:xfrm>
                <a:off x="5969998" y="385803"/>
                <a:ext cx="252000" cy="18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사각형: 둥근 모서리 24">
                <a:extLst>
                  <a:ext uri="{FF2B5EF4-FFF2-40B4-BE49-F238E27FC236}">
                    <a16:creationId xmlns:a16="http://schemas.microsoft.com/office/drawing/2014/main" id="{3884446F-9622-4DC9-98EE-726A8D07BCC9}"/>
                  </a:ext>
                </a:extLst>
              </p:cNvPr>
              <p:cNvSpPr/>
              <p:nvPr/>
            </p:nvSpPr>
            <p:spPr>
              <a:xfrm>
                <a:off x="5969998" y="430253"/>
                <a:ext cx="252000" cy="18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071631C-61C2-442F-AC0D-8D1DAC1153B8}"/>
                </a:ext>
              </a:extLst>
            </p:cNvPr>
            <p:cNvSpPr/>
            <p:nvPr/>
          </p:nvSpPr>
          <p:spPr>
            <a:xfrm>
              <a:off x="3136216" y="6645715"/>
              <a:ext cx="5919563" cy="45719"/>
            </a:xfrm>
            <a:prstGeom prst="rect">
              <a:avLst/>
            </a:prstGeom>
            <a:solidFill>
              <a:srgbClr val="007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374383" cy="3987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7DA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36" y="6606373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chemeClr val="bg1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97775" y="653589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7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사각형: 둥근 모서리 5">
            <a:extLst>
              <a:ext uri="{FF2B5EF4-FFF2-40B4-BE49-F238E27FC236}">
                <a16:creationId xmlns:a16="http://schemas.microsoft.com/office/drawing/2014/main" id="{83628D8F-5707-44D1-A43D-03EC148D0CC5}"/>
              </a:ext>
            </a:extLst>
          </p:cNvPr>
          <p:cNvSpPr/>
          <p:nvPr userDrawn="1"/>
        </p:nvSpPr>
        <p:spPr>
          <a:xfrm>
            <a:off x="247380" y="162379"/>
            <a:ext cx="6182452" cy="59191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DA9"/>
            </a:solidFill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400" kern="0" dirty="0">
              <a:solidFill>
                <a:srgbClr val="007DA9"/>
              </a:solidFill>
            </a:endParaRPr>
          </a:p>
        </p:txBody>
      </p:sp>
      <p:sp>
        <p:nvSpPr>
          <p:cNvPr id="47" name="사각형: 둥근 모서리 6">
            <a:extLst>
              <a:ext uri="{FF2B5EF4-FFF2-40B4-BE49-F238E27FC236}">
                <a16:creationId xmlns:a16="http://schemas.microsoft.com/office/drawing/2014/main" id="{6136C125-6DD5-4FB9-AD11-87E74E44EF89}"/>
              </a:ext>
            </a:extLst>
          </p:cNvPr>
          <p:cNvSpPr/>
          <p:nvPr userDrawn="1"/>
        </p:nvSpPr>
        <p:spPr>
          <a:xfrm>
            <a:off x="246739" y="834343"/>
            <a:ext cx="11698514" cy="5762900"/>
          </a:xfrm>
          <a:prstGeom prst="roundRect">
            <a:avLst>
              <a:gd name="adj" fmla="val 2430"/>
            </a:avLst>
          </a:prstGeom>
          <a:solidFill>
            <a:schemeClr val="bg1"/>
          </a:solidFill>
          <a:ln w="19050">
            <a:solidFill>
              <a:srgbClr val="007DA9"/>
            </a:solidFill>
          </a:ln>
          <a:effectLst>
            <a:outerShdw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400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48D669-20E5-4540-8FFE-792B73379719}"/>
              </a:ext>
            </a:extLst>
          </p:cNvPr>
          <p:cNvGrpSpPr/>
          <p:nvPr userDrawn="1"/>
        </p:nvGrpSpPr>
        <p:grpSpPr>
          <a:xfrm>
            <a:off x="355263" y="575551"/>
            <a:ext cx="104319" cy="448211"/>
            <a:chOff x="355263" y="661276"/>
            <a:chExt cx="104319" cy="448211"/>
          </a:xfrm>
        </p:grpSpPr>
        <p:sp>
          <p:nvSpPr>
            <p:cNvPr id="49" name="모서리가 둥근 직사각형 7">
              <a:extLst>
                <a:ext uri="{FF2B5EF4-FFF2-40B4-BE49-F238E27FC236}">
                  <a16:creationId xmlns:a16="http://schemas.microsoft.com/office/drawing/2014/main" id="{0B6A0121-8E71-4950-90CB-9ECD956BCC16}"/>
                </a:ext>
              </a:extLst>
            </p:cNvPr>
            <p:cNvSpPr/>
            <p:nvPr/>
          </p:nvSpPr>
          <p:spPr>
            <a:xfrm>
              <a:off x="355263" y="1007449"/>
              <a:ext cx="101938" cy="1020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>
              <a:innerShdw blurRad="241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모서리가 둥근 직사각형 7">
              <a:extLst>
                <a:ext uri="{FF2B5EF4-FFF2-40B4-BE49-F238E27FC236}">
                  <a16:creationId xmlns:a16="http://schemas.microsoft.com/office/drawing/2014/main" id="{D1C9D4B2-7CE1-47A8-8591-60D750F809AC}"/>
                </a:ext>
              </a:extLst>
            </p:cNvPr>
            <p:cNvSpPr/>
            <p:nvPr/>
          </p:nvSpPr>
          <p:spPr>
            <a:xfrm>
              <a:off x="357644" y="661276"/>
              <a:ext cx="101938" cy="1020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>
              <a:innerShdw blurRad="241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모서리가 둥근 직사각형 6">
              <a:extLst>
                <a:ext uri="{FF2B5EF4-FFF2-40B4-BE49-F238E27FC236}">
                  <a16:creationId xmlns:a16="http://schemas.microsoft.com/office/drawing/2014/main" id="{CAC2E4CB-D8F3-4920-9294-F70959B8D071}"/>
                </a:ext>
              </a:extLst>
            </p:cNvPr>
            <p:cNvSpPr/>
            <p:nvPr/>
          </p:nvSpPr>
          <p:spPr>
            <a:xfrm>
              <a:off x="384632" y="703230"/>
              <a:ext cx="432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5A7A"/>
                </a:gs>
                <a:gs pos="50000">
                  <a:srgbClr val="007DA9"/>
                </a:gs>
                <a:gs pos="100000">
                  <a:srgbClr val="005A7A"/>
                </a:gs>
              </a:gsLst>
              <a:lin ang="18900000" scaled="1"/>
              <a:tileRect/>
            </a:gradFill>
            <a:ln w="158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01441EF-57F5-4ADD-9796-1546FC5E3BD6}"/>
              </a:ext>
            </a:extLst>
          </p:cNvPr>
          <p:cNvGrpSpPr/>
          <p:nvPr userDrawn="1"/>
        </p:nvGrpSpPr>
        <p:grpSpPr>
          <a:xfrm>
            <a:off x="6226318" y="581597"/>
            <a:ext cx="104319" cy="448211"/>
            <a:chOff x="355263" y="661276"/>
            <a:chExt cx="104319" cy="448211"/>
          </a:xfrm>
        </p:grpSpPr>
        <p:sp>
          <p:nvSpPr>
            <p:cNvPr id="53" name="모서리가 둥근 직사각형 7">
              <a:extLst>
                <a:ext uri="{FF2B5EF4-FFF2-40B4-BE49-F238E27FC236}">
                  <a16:creationId xmlns:a16="http://schemas.microsoft.com/office/drawing/2014/main" id="{12C44C74-6BBE-4869-91F5-DA0CCF14A585}"/>
                </a:ext>
              </a:extLst>
            </p:cNvPr>
            <p:cNvSpPr/>
            <p:nvPr/>
          </p:nvSpPr>
          <p:spPr>
            <a:xfrm>
              <a:off x="355263" y="1007449"/>
              <a:ext cx="101938" cy="1020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>
              <a:innerShdw blurRad="241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모서리가 둥근 직사각형 7">
              <a:extLst>
                <a:ext uri="{FF2B5EF4-FFF2-40B4-BE49-F238E27FC236}">
                  <a16:creationId xmlns:a16="http://schemas.microsoft.com/office/drawing/2014/main" id="{059D5472-3A01-4AFD-A6E1-7E88E5B58E30}"/>
                </a:ext>
              </a:extLst>
            </p:cNvPr>
            <p:cNvSpPr/>
            <p:nvPr/>
          </p:nvSpPr>
          <p:spPr>
            <a:xfrm>
              <a:off x="357644" y="661276"/>
              <a:ext cx="101938" cy="1020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>
              <a:innerShdw blurRad="241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모서리가 둥근 직사각형 6">
              <a:extLst>
                <a:ext uri="{FF2B5EF4-FFF2-40B4-BE49-F238E27FC236}">
                  <a16:creationId xmlns:a16="http://schemas.microsoft.com/office/drawing/2014/main" id="{80E81FF9-1C75-47BE-93E3-5C24AC4E9F2C}"/>
                </a:ext>
              </a:extLst>
            </p:cNvPr>
            <p:cNvSpPr/>
            <p:nvPr/>
          </p:nvSpPr>
          <p:spPr>
            <a:xfrm>
              <a:off x="384632" y="703230"/>
              <a:ext cx="432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7DA9"/>
                </a:gs>
                <a:gs pos="50000">
                  <a:srgbClr val="007DA9"/>
                </a:gs>
                <a:gs pos="100000">
                  <a:srgbClr val="007DA9"/>
                </a:gs>
              </a:gsLst>
              <a:lin ang="18900000" scaled="1"/>
              <a:tileRect/>
            </a:gradFill>
            <a:ln w="158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36" y="6597352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rgbClr val="007DA9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rgbClr val="007DA9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rgbClr val="007DA9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97775" y="6607898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rgbClr val="007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rgbClr val="007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392" y="293996"/>
            <a:ext cx="10374383" cy="3987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7DA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7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사각형: 둥근 모서리 5">
            <a:extLst>
              <a:ext uri="{FF2B5EF4-FFF2-40B4-BE49-F238E27FC236}">
                <a16:creationId xmlns:a16="http://schemas.microsoft.com/office/drawing/2014/main" id="{83628D8F-5707-44D1-A43D-03EC148D0CC5}"/>
              </a:ext>
            </a:extLst>
          </p:cNvPr>
          <p:cNvSpPr/>
          <p:nvPr userDrawn="1"/>
        </p:nvSpPr>
        <p:spPr>
          <a:xfrm>
            <a:off x="247380" y="162379"/>
            <a:ext cx="6182452" cy="59191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3543"/>
            </a:solidFill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400" kern="0" dirty="0">
              <a:solidFill>
                <a:srgbClr val="007DA9"/>
              </a:solidFill>
            </a:endParaRPr>
          </a:p>
        </p:txBody>
      </p:sp>
      <p:sp>
        <p:nvSpPr>
          <p:cNvPr id="47" name="사각형: 둥근 모서리 6">
            <a:extLst>
              <a:ext uri="{FF2B5EF4-FFF2-40B4-BE49-F238E27FC236}">
                <a16:creationId xmlns:a16="http://schemas.microsoft.com/office/drawing/2014/main" id="{6136C125-6DD5-4FB9-AD11-87E74E44EF89}"/>
              </a:ext>
            </a:extLst>
          </p:cNvPr>
          <p:cNvSpPr/>
          <p:nvPr userDrawn="1"/>
        </p:nvSpPr>
        <p:spPr>
          <a:xfrm>
            <a:off x="246739" y="834343"/>
            <a:ext cx="11698514" cy="5710706"/>
          </a:xfrm>
          <a:prstGeom prst="roundRect">
            <a:avLst>
              <a:gd name="adj" fmla="val 2430"/>
            </a:avLst>
          </a:prstGeom>
          <a:solidFill>
            <a:schemeClr val="bg1"/>
          </a:solidFill>
          <a:ln w="19050">
            <a:solidFill>
              <a:srgbClr val="2D3543"/>
            </a:solidFill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endParaRPr lang="ko-KR" altLang="en-US" sz="4400" kern="0" dirty="0">
              <a:solidFill>
                <a:srgbClr val="007DA9"/>
              </a:solidFill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48D669-20E5-4540-8FFE-792B73379719}"/>
              </a:ext>
            </a:extLst>
          </p:cNvPr>
          <p:cNvGrpSpPr/>
          <p:nvPr userDrawn="1"/>
        </p:nvGrpSpPr>
        <p:grpSpPr>
          <a:xfrm>
            <a:off x="355263" y="575551"/>
            <a:ext cx="104319" cy="448211"/>
            <a:chOff x="355263" y="661276"/>
            <a:chExt cx="104319" cy="448211"/>
          </a:xfrm>
        </p:grpSpPr>
        <p:sp>
          <p:nvSpPr>
            <p:cNvPr id="49" name="모서리가 둥근 직사각형 7">
              <a:extLst>
                <a:ext uri="{FF2B5EF4-FFF2-40B4-BE49-F238E27FC236}">
                  <a16:creationId xmlns:a16="http://schemas.microsoft.com/office/drawing/2014/main" id="{0B6A0121-8E71-4950-90CB-9ECD956BCC16}"/>
                </a:ext>
              </a:extLst>
            </p:cNvPr>
            <p:cNvSpPr/>
            <p:nvPr/>
          </p:nvSpPr>
          <p:spPr>
            <a:xfrm>
              <a:off x="355263" y="1007449"/>
              <a:ext cx="101938" cy="1020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>
              <a:innerShdw blurRad="241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모서리가 둥근 직사각형 7">
              <a:extLst>
                <a:ext uri="{FF2B5EF4-FFF2-40B4-BE49-F238E27FC236}">
                  <a16:creationId xmlns:a16="http://schemas.microsoft.com/office/drawing/2014/main" id="{D1C9D4B2-7CE1-47A8-8591-60D750F809AC}"/>
                </a:ext>
              </a:extLst>
            </p:cNvPr>
            <p:cNvSpPr/>
            <p:nvPr/>
          </p:nvSpPr>
          <p:spPr>
            <a:xfrm>
              <a:off x="357644" y="661276"/>
              <a:ext cx="101938" cy="1020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>
              <a:innerShdw blurRad="241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모서리가 둥근 직사각형 6">
              <a:extLst>
                <a:ext uri="{FF2B5EF4-FFF2-40B4-BE49-F238E27FC236}">
                  <a16:creationId xmlns:a16="http://schemas.microsoft.com/office/drawing/2014/main" id="{CAC2E4CB-D8F3-4920-9294-F70959B8D071}"/>
                </a:ext>
              </a:extLst>
            </p:cNvPr>
            <p:cNvSpPr/>
            <p:nvPr/>
          </p:nvSpPr>
          <p:spPr>
            <a:xfrm>
              <a:off x="384632" y="703230"/>
              <a:ext cx="432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D3543"/>
                </a:gs>
                <a:gs pos="50000">
                  <a:srgbClr val="576680"/>
                </a:gs>
                <a:gs pos="100000">
                  <a:srgbClr val="2D3543"/>
                </a:gs>
              </a:gsLst>
              <a:lin ang="18900000" scaled="1"/>
            </a:gradFill>
            <a:ln w="158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3" name="모서리가 둥근 직사각형 7">
            <a:extLst>
              <a:ext uri="{FF2B5EF4-FFF2-40B4-BE49-F238E27FC236}">
                <a16:creationId xmlns:a16="http://schemas.microsoft.com/office/drawing/2014/main" id="{12C44C74-6BBE-4869-91F5-DA0CCF14A585}"/>
              </a:ext>
            </a:extLst>
          </p:cNvPr>
          <p:cNvSpPr/>
          <p:nvPr/>
        </p:nvSpPr>
        <p:spPr>
          <a:xfrm>
            <a:off x="6226318" y="927770"/>
            <a:ext cx="101938" cy="10203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22225">
            <a:noFill/>
          </a:ln>
          <a:effectLst>
            <a:innerShdw blurRad="241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모서리가 둥근 직사각형 7">
            <a:extLst>
              <a:ext uri="{FF2B5EF4-FFF2-40B4-BE49-F238E27FC236}">
                <a16:creationId xmlns:a16="http://schemas.microsoft.com/office/drawing/2014/main" id="{059D5472-3A01-4AFD-A6E1-7E88E5B58E30}"/>
              </a:ext>
            </a:extLst>
          </p:cNvPr>
          <p:cNvSpPr/>
          <p:nvPr/>
        </p:nvSpPr>
        <p:spPr>
          <a:xfrm>
            <a:off x="6228699" y="581597"/>
            <a:ext cx="101938" cy="10203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22225">
            <a:noFill/>
          </a:ln>
          <a:effectLst>
            <a:innerShdw blurRad="241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5" name="모서리가 둥근 직사각형 6">
            <a:extLst>
              <a:ext uri="{FF2B5EF4-FFF2-40B4-BE49-F238E27FC236}">
                <a16:creationId xmlns:a16="http://schemas.microsoft.com/office/drawing/2014/main" id="{80E81FF9-1C75-47BE-93E3-5C24AC4E9F2C}"/>
              </a:ext>
            </a:extLst>
          </p:cNvPr>
          <p:cNvSpPr/>
          <p:nvPr/>
        </p:nvSpPr>
        <p:spPr>
          <a:xfrm>
            <a:off x="6255687" y="623551"/>
            <a:ext cx="43200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543"/>
              </a:gs>
              <a:gs pos="50000">
                <a:srgbClr val="576680"/>
              </a:gs>
              <a:gs pos="100000">
                <a:srgbClr val="2D3543"/>
              </a:gs>
            </a:gsLst>
            <a:lin ang="18900000" scaled="1"/>
          </a:gradFill>
          <a:ln w="158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36" y="6597352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chemeClr val="bg1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97775" y="6607898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623392" y="293996"/>
            <a:ext cx="10374383" cy="3987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57668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4643136" y="6597352"/>
            <a:ext cx="2905721" cy="2790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975" b="1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chemeClr val="bg1"/>
                </a:solidFill>
                <a:latin typeface="+mn-ea"/>
                <a:ea typeface="+mn-ea"/>
              </a:rPr>
              <a:pPr algn="ctr"/>
              <a:t>‹#›</a:t>
            </a:fld>
            <a:r>
              <a:rPr lang="ko-KR" altLang="en-US" sz="975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97775" y="6607898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374383" cy="3987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57668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5" name="직사각형 14"/>
          <p:cNvSpPr/>
          <p:nvPr userDrawn="1"/>
        </p:nvSpPr>
        <p:spPr>
          <a:xfrm>
            <a:off x="342900" y="764704"/>
            <a:ext cx="115062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88900" dir="16200000" rotWithShape="0">
              <a:srgbClr val="27AEC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658B12AD-C3CD-404F-A2C3-BD624D13489C}"/>
              </a:ext>
            </a:extLst>
          </p:cNvPr>
          <p:cNvGrpSpPr/>
          <p:nvPr userDrawn="1"/>
        </p:nvGrpSpPr>
        <p:grpSpPr>
          <a:xfrm>
            <a:off x="-1" y="0"/>
            <a:ext cx="11901815" cy="6858000"/>
            <a:chOff x="-1" y="0"/>
            <a:chExt cx="11901815" cy="6858000"/>
          </a:xfrm>
        </p:grpSpPr>
        <p:sp>
          <p:nvSpPr>
            <p:cNvPr id="9" name="자유형: 도형 35">
              <a:extLst>
                <a:ext uri="{FF2B5EF4-FFF2-40B4-BE49-F238E27FC236}">
                  <a16:creationId xmlns:a16="http://schemas.microsoft.com/office/drawing/2014/main" id="{A466AB11-DD6A-490A-8822-863A66C3B806}"/>
                </a:ext>
              </a:extLst>
            </p:cNvPr>
            <p:cNvSpPr/>
            <p:nvPr/>
          </p:nvSpPr>
          <p:spPr>
            <a:xfrm>
              <a:off x="-1" y="0"/>
              <a:ext cx="7219951" cy="6858000"/>
            </a:xfrm>
            <a:custGeom>
              <a:avLst/>
              <a:gdLst>
                <a:gd name="connsiteX0" fmla="*/ 0 w 7219951"/>
                <a:gd name="connsiteY0" fmla="*/ 0 h 6895869"/>
                <a:gd name="connsiteX1" fmla="*/ 1106420 w 7219951"/>
                <a:gd name="connsiteY1" fmla="*/ 0 h 6895869"/>
                <a:gd name="connsiteX2" fmla="*/ 7219951 w 7219951"/>
                <a:gd name="connsiteY2" fmla="*/ 6895869 h 6895869"/>
                <a:gd name="connsiteX3" fmla="*/ 0 w 7219951"/>
                <a:gd name="connsiteY3" fmla="*/ 6895869 h 689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9951" h="6895869">
                  <a:moveTo>
                    <a:pt x="0" y="0"/>
                  </a:moveTo>
                  <a:lnTo>
                    <a:pt x="1106420" y="0"/>
                  </a:lnTo>
                  <a:lnTo>
                    <a:pt x="7219951" y="6895869"/>
                  </a:lnTo>
                  <a:lnTo>
                    <a:pt x="0" y="6895869"/>
                  </a:lnTo>
                  <a:close/>
                </a:path>
              </a:pathLst>
            </a:custGeom>
            <a:solidFill>
              <a:srgbClr val="007DA9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64A11C5-38C8-4278-825D-30888B0FFECD}"/>
                </a:ext>
              </a:extLst>
            </p:cNvPr>
            <p:cNvSpPr/>
            <p:nvPr userDrawn="1"/>
          </p:nvSpPr>
          <p:spPr>
            <a:xfrm>
              <a:off x="290186" y="276225"/>
              <a:ext cx="11611628" cy="630555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52400" dist="88900" dir="270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471" y="419633"/>
            <a:ext cx="10374383" cy="3987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7DA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1344" y="6581775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4F7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SEOUN</a:t>
            </a:r>
            <a:r>
              <a:rPr lang="en-US" altLang="ko-KR" sz="1100" b="1" baseline="0" dirty="0">
                <a:solidFill>
                  <a:srgbClr val="F4F7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</a:t>
            </a:r>
            <a:endParaRPr lang="ko-KR" altLang="en-US" sz="1100" b="1" dirty="0">
              <a:solidFill>
                <a:srgbClr val="F4F7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6"/>
          <p:cNvSpPr txBox="1">
            <a:spLocks/>
          </p:cNvSpPr>
          <p:nvPr userDrawn="1"/>
        </p:nvSpPr>
        <p:spPr>
          <a:xfrm>
            <a:off x="8994249" y="6596390"/>
            <a:ext cx="2905721" cy="2790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 </a:t>
            </a:r>
            <a:fld id="{ACA9CE7D-4AED-4390-AA76-FA510F804BE1}" type="slidenum">
              <a:rPr lang="ko-KR" altLang="en-US" sz="975" b="1" smtClean="0">
                <a:solidFill>
                  <a:srgbClr val="007DA9"/>
                </a:solidFill>
                <a:latin typeface="+mn-ea"/>
                <a:ea typeface="+mn-ea"/>
              </a:rPr>
              <a:pPr algn="r"/>
              <a:t>‹#›</a:t>
            </a:fld>
            <a:r>
              <a:rPr lang="ko-KR" altLang="en-US" sz="975" b="1" dirty="0">
                <a:solidFill>
                  <a:srgbClr val="007DA9"/>
                </a:solidFill>
                <a:latin typeface="+mn-ea"/>
                <a:ea typeface="+mn-ea"/>
              </a:rPr>
              <a:t> </a:t>
            </a:r>
            <a:r>
              <a:rPr lang="en-US" altLang="ko-KR" sz="975" b="1" dirty="0">
                <a:solidFill>
                  <a:srgbClr val="007DA9"/>
                </a:solidFill>
                <a:latin typeface="+mn-ea"/>
                <a:ea typeface="+mn-ea"/>
              </a:rPr>
              <a:t>-</a:t>
            </a:r>
            <a:endParaRPr lang="ko-KR" altLang="en-US" sz="975" b="1" dirty="0">
              <a:solidFill>
                <a:srgbClr val="007DA9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68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1328-A946-448A-9E7C-EF6F634A2AA6}" type="datetimeFigureOut">
              <a:rPr lang="ko-KR" altLang="en-US" smtClean="0"/>
              <a:t>2024-08-02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2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3" r:id="rId2"/>
    <p:sldLayoutId id="2147483882" r:id="rId3"/>
    <p:sldLayoutId id="2147483865" r:id="rId4"/>
    <p:sldLayoutId id="2147483875" r:id="rId5"/>
    <p:sldLayoutId id="2147483878" r:id="rId6"/>
    <p:sldLayoutId id="2147483879" r:id="rId7"/>
    <p:sldLayoutId id="2147483880" r:id="rId8"/>
    <p:sldLayoutId id="2147483874" r:id="rId9"/>
    <p:sldLayoutId id="2147483877" r:id="rId10"/>
    <p:sldLayoutId id="2147483881" r:id="rId11"/>
    <p:sldLayoutId id="2147483867" r:id="rId12"/>
    <p:sldLayoutId id="2147483876" r:id="rId13"/>
    <p:sldLayoutId id="2147483868" r:id="rId14"/>
    <p:sldLayoutId id="2147483836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83" r:id="rId39"/>
    <p:sldLayoutId id="2147483884" r:id="rId4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1328-A946-448A-9E7C-EF6F634A2AA6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2024-08-02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119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1328-A946-448A-9E7C-EF6F634A2AA6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2024-08-02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789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자유형 47"/>
          <p:cNvSpPr/>
          <p:nvPr/>
        </p:nvSpPr>
        <p:spPr>
          <a:xfrm>
            <a:off x="5038610" y="2564904"/>
            <a:ext cx="4012439" cy="2602955"/>
          </a:xfrm>
          <a:custGeom>
            <a:avLst/>
            <a:gdLst>
              <a:gd name="connsiteX0" fmla="*/ 0 w 4080962"/>
              <a:gd name="connsiteY0" fmla="*/ 0 h 3272412"/>
              <a:gd name="connsiteX1" fmla="*/ 3273089 w 4080962"/>
              <a:gd name="connsiteY1" fmla="*/ 0 h 3272412"/>
              <a:gd name="connsiteX2" fmla="*/ 4080962 w 4080962"/>
              <a:gd name="connsiteY2" fmla="*/ 807873 h 3272412"/>
              <a:gd name="connsiteX3" fmla="*/ 1616423 w 4080962"/>
              <a:gd name="connsiteY3" fmla="*/ 3272412 h 3272412"/>
              <a:gd name="connsiteX4" fmla="*/ 0 w 4080962"/>
              <a:gd name="connsiteY4" fmla="*/ 1655989 h 3272412"/>
              <a:gd name="connsiteX5" fmla="*/ 0 w 4080962"/>
              <a:gd name="connsiteY5" fmla="*/ 0 h 32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0962" h="3272412">
                <a:moveTo>
                  <a:pt x="0" y="0"/>
                </a:moveTo>
                <a:lnTo>
                  <a:pt x="3273089" y="0"/>
                </a:lnTo>
                <a:lnTo>
                  <a:pt x="4080962" y="807873"/>
                </a:lnTo>
                <a:lnTo>
                  <a:pt x="1616423" y="3272412"/>
                </a:lnTo>
                <a:lnTo>
                  <a:pt x="0" y="1655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720" t="-20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124295" y="1172357"/>
            <a:ext cx="5722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spc="-300" dirty="0">
                <a:ln w="12700">
                  <a:noFill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50000">
                      <a:srgbClr val="086494"/>
                    </a:gs>
                    <a:gs pos="24000">
                      <a:schemeClr val="accent1"/>
                    </a:gs>
                    <a:gs pos="73000">
                      <a:schemeClr val="accent4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+mj-lt"/>
              </a:rPr>
              <a:t>회사 운영 제안서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072862" y="5571248"/>
            <a:ext cx="7103723" cy="90000"/>
            <a:chOff x="4684064" y="5445224"/>
            <a:chExt cx="7492521" cy="180000"/>
          </a:xfrm>
          <a:solidFill>
            <a:srgbClr val="00B050"/>
          </a:solidFill>
        </p:grpSpPr>
        <p:sp>
          <p:nvSpPr>
            <p:cNvPr id="17" name="평행 사변형 16"/>
            <p:cNvSpPr/>
            <p:nvPr/>
          </p:nvSpPr>
          <p:spPr>
            <a:xfrm>
              <a:off x="56730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18" name="평행 사변형 17"/>
            <p:cNvSpPr/>
            <p:nvPr/>
          </p:nvSpPr>
          <p:spPr>
            <a:xfrm>
              <a:off x="60027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19" name="평행 사변형 18"/>
            <p:cNvSpPr/>
            <p:nvPr/>
          </p:nvSpPr>
          <p:spPr>
            <a:xfrm>
              <a:off x="63323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0" name="평행 사변형 19"/>
            <p:cNvSpPr/>
            <p:nvPr/>
          </p:nvSpPr>
          <p:spPr>
            <a:xfrm>
              <a:off x="66620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1" name="평행 사변형 20"/>
            <p:cNvSpPr/>
            <p:nvPr/>
          </p:nvSpPr>
          <p:spPr>
            <a:xfrm>
              <a:off x="69916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2" name="평행 사변형 21"/>
            <p:cNvSpPr/>
            <p:nvPr/>
          </p:nvSpPr>
          <p:spPr>
            <a:xfrm>
              <a:off x="76510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3" name="평행 사변형 22"/>
            <p:cNvSpPr/>
            <p:nvPr/>
          </p:nvSpPr>
          <p:spPr>
            <a:xfrm>
              <a:off x="73213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4" name="평행 사변형 23"/>
            <p:cNvSpPr/>
            <p:nvPr/>
          </p:nvSpPr>
          <p:spPr>
            <a:xfrm>
              <a:off x="83103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5" name="평행 사변형 24"/>
            <p:cNvSpPr/>
            <p:nvPr/>
          </p:nvSpPr>
          <p:spPr>
            <a:xfrm>
              <a:off x="79806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9" name="평행 사변형 28"/>
            <p:cNvSpPr/>
            <p:nvPr/>
          </p:nvSpPr>
          <p:spPr>
            <a:xfrm>
              <a:off x="89696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0" name="평행 사변형 29"/>
            <p:cNvSpPr/>
            <p:nvPr/>
          </p:nvSpPr>
          <p:spPr>
            <a:xfrm>
              <a:off x="86399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1" name="평행 사변형 30"/>
            <p:cNvSpPr/>
            <p:nvPr/>
          </p:nvSpPr>
          <p:spPr>
            <a:xfrm>
              <a:off x="96289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3" name="평행 사변형 32"/>
            <p:cNvSpPr/>
            <p:nvPr/>
          </p:nvSpPr>
          <p:spPr>
            <a:xfrm>
              <a:off x="92993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4" name="평행 사변형 33"/>
            <p:cNvSpPr/>
            <p:nvPr/>
          </p:nvSpPr>
          <p:spPr>
            <a:xfrm>
              <a:off x="99586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5" name="평행 사변형 34"/>
            <p:cNvSpPr/>
            <p:nvPr/>
          </p:nvSpPr>
          <p:spPr>
            <a:xfrm>
              <a:off x="102882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6" name="평행 사변형 35"/>
            <p:cNvSpPr/>
            <p:nvPr/>
          </p:nvSpPr>
          <p:spPr>
            <a:xfrm>
              <a:off x="106179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7" name="평행 사변형 36"/>
            <p:cNvSpPr/>
            <p:nvPr/>
          </p:nvSpPr>
          <p:spPr>
            <a:xfrm>
              <a:off x="109476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8" name="평행 사변형 37"/>
            <p:cNvSpPr/>
            <p:nvPr/>
          </p:nvSpPr>
          <p:spPr>
            <a:xfrm>
              <a:off x="112772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116069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44" name="평행 사변형 43"/>
            <p:cNvSpPr/>
            <p:nvPr/>
          </p:nvSpPr>
          <p:spPr>
            <a:xfrm>
              <a:off x="11936585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57" name="평행 사변형 56"/>
            <p:cNvSpPr/>
            <p:nvPr/>
          </p:nvSpPr>
          <p:spPr>
            <a:xfrm>
              <a:off x="50137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58" name="평행 사변형 57"/>
            <p:cNvSpPr/>
            <p:nvPr/>
          </p:nvSpPr>
          <p:spPr>
            <a:xfrm>
              <a:off x="53433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60" name="평행 사변형 59"/>
            <p:cNvSpPr/>
            <p:nvPr/>
          </p:nvSpPr>
          <p:spPr>
            <a:xfrm>
              <a:off x="46840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419304" y="4329310"/>
            <a:ext cx="255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b="1" dirty="0">
              <a:solidFill>
                <a:srgbClr val="005A7A"/>
              </a:solidFill>
            </a:endParaRPr>
          </a:p>
          <a:p>
            <a:pPr algn="r"/>
            <a:r>
              <a:rPr lang="ko-KR" altLang="en-US" b="1" dirty="0">
                <a:solidFill>
                  <a:srgbClr val="005A7A"/>
                </a:solidFill>
              </a:rPr>
              <a:t>주식회사 시우그룹</a:t>
            </a:r>
          </a:p>
        </p:txBody>
      </p:sp>
      <p:grpSp>
        <p:nvGrpSpPr>
          <p:cNvPr id="69" name="그룹 68"/>
          <p:cNvGrpSpPr/>
          <p:nvPr/>
        </p:nvGrpSpPr>
        <p:grpSpPr>
          <a:xfrm>
            <a:off x="4874081" y="5661248"/>
            <a:ext cx="7103723" cy="90000"/>
            <a:chOff x="4684064" y="5445224"/>
            <a:chExt cx="7492521" cy="180000"/>
          </a:xfrm>
          <a:solidFill>
            <a:srgbClr val="00B050"/>
          </a:solidFill>
        </p:grpSpPr>
        <p:sp>
          <p:nvSpPr>
            <p:cNvPr id="70" name="평행 사변형 69"/>
            <p:cNvSpPr/>
            <p:nvPr/>
          </p:nvSpPr>
          <p:spPr>
            <a:xfrm>
              <a:off x="56730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1" name="평행 사변형 70"/>
            <p:cNvSpPr/>
            <p:nvPr/>
          </p:nvSpPr>
          <p:spPr>
            <a:xfrm>
              <a:off x="60027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2" name="평행 사변형 71"/>
            <p:cNvSpPr/>
            <p:nvPr/>
          </p:nvSpPr>
          <p:spPr>
            <a:xfrm>
              <a:off x="63323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3" name="평행 사변형 72"/>
            <p:cNvSpPr/>
            <p:nvPr/>
          </p:nvSpPr>
          <p:spPr>
            <a:xfrm>
              <a:off x="66620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4" name="평행 사변형 73"/>
            <p:cNvSpPr/>
            <p:nvPr/>
          </p:nvSpPr>
          <p:spPr>
            <a:xfrm>
              <a:off x="69916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5" name="평행 사변형 74"/>
            <p:cNvSpPr/>
            <p:nvPr/>
          </p:nvSpPr>
          <p:spPr>
            <a:xfrm>
              <a:off x="76510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6" name="평행 사변형 75"/>
            <p:cNvSpPr/>
            <p:nvPr/>
          </p:nvSpPr>
          <p:spPr>
            <a:xfrm>
              <a:off x="73213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7" name="평행 사변형 76"/>
            <p:cNvSpPr/>
            <p:nvPr/>
          </p:nvSpPr>
          <p:spPr>
            <a:xfrm>
              <a:off x="83103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8" name="평행 사변형 77"/>
            <p:cNvSpPr/>
            <p:nvPr/>
          </p:nvSpPr>
          <p:spPr>
            <a:xfrm>
              <a:off x="79806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79" name="평행 사변형 78"/>
            <p:cNvSpPr/>
            <p:nvPr/>
          </p:nvSpPr>
          <p:spPr>
            <a:xfrm>
              <a:off x="89696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0" name="평행 사변형 79"/>
            <p:cNvSpPr/>
            <p:nvPr/>
          </p:nvSpPr>
          <p:spPr>
            <a:xfrm>
              <a:off x="86399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1" name="평행 사변형 80"/>
            <p:cNvSpPr/>
            <p:nvPr/>
          </p:nvSpPr>
          <p:spPr>
            <a:xfrm>
              <a:off x="96289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2" name="평행 사변형 81"/>
            <p:cNvSpPr/>
            <p:nvPr/>
          </p:nvSpPr>
          <p:spPr>
            <a:xfrm>
              <a:off x="92993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3" name="평행 사변형 82"/>
            <p:cNvSpPr/>
            <p:nvPr/>
          </p:nvSpPr>
          <p:spPr>
            <a:xfrm>
              <a:off x="99586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4" name="평행 사변형 83"/>
            <p:cNvSpPr/>
            <p:nvPr/>
          </p:nvSpPr>
          <p:spPr>
            <a:xfrm>
              <a:off x="102882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5" name="평행 사변형 84"/>
            <p:cNvSpPr/>
            <p:nvPr/>
          </p:nvSpPr>
          <p:spPr>
            <a:xfrm>
              <a:off x="1061794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6" name="평행 사변형 85"/>
            <p:cNvSpPr/>
            <p:nvPr/>
          </p:nvSpPr>
          <p:spPr>
            <a:xfrm>
              <a:off x="1094760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7" name="평행 사변형 86"/>
            <p:cNvSpPr/>
            <p:nvPr/>
          </p:nvSpPr>
          <p:spPr>
            <a:xfrm>
              <a:off x="112772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8" name="평행 사변형 87"/>
            <p:cNvSpPr/>
            <p:nvPr/>
          </p:nvSpPr>
          <p:spPr>
            <a:xfrm>
              <a:off x="116069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9" name="평행 사변형 88"/>
            <p:cNvSpPr/>
            <p:nvPr/>
          </p:nvSpPr>
          <p:spPr>
            <a:xfrm>
              <a:off x="11936585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90" name="평행 사변형 89"/>
            <p:cNvSpPr/>
            <p:nvPr/>
          </p:nvSpPr>
          <p:spPr>
            <a:xfrm>
              <a:off x="501372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91" name="평행 사변형 90"/>
            <p:cNvSpPr/>
            <p:nvPr/>
          </p:nvSpPr>
          <p:spPr>
            <a:xfrm>
              <a:off x="534338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92" name="평행 사변형 91"/>
            <p:cNvSpPr/>
            <p:nvPr/>
          </p:nvSpPr>
          <p:spPr>
            <a:xfrm>
              <a:off x="4684064" y="5445224"/>
              <a:ext cx="240000" cy="180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B5717F80-69D9-FDE2-1CD4-CAD16221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21" y="4975641"/>
            <a:ext cx="4654151" cy="1800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A5FFC63-2555-CC5D-00E7-CB3ADA41A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98" y="188641"/>
            <a:ext cx="4613242" cy="23321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8D04D7-EE72-B16A-8315-3CE27332D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89" y="2641077"/>
            <a:ext cx="4654151" cy="2214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7587BD-AD65-3005-F47C-90A5CC28C2E9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기존 대비 차별화 운영</a:t>
            </a: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177870" y="1700808"/>
            <a:ext cx="2253834" cy="460851"/>
          </a:xfrm>
          <a:prstGeom prst="roundRect">
            <a:avLst>
              <a:gd name="adj" fmla="val 2769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현장 운영 차별화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446070" y="1700808"/>
            <a:ext cx="2298002" cy="460851"/>
          </a:xfrm>
          <a:prstGeom prst="roundRect">
            <a:avLst>
              <a:gd name="adj" fmla="val 2769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물류 운영 관리 차별화</a:t>
            </a:r>
          </a:p>
        </p:txBody>
      </p:sp>
      <p:sp>
        <p:nvSpPr>
          <p:cNvPr id="28" name="AutoShape 96"/>
          <p:cNvSpPr>
            <a:spLocks noChangeArrowheads="1"/>
          </p:cNvSpPr>
          <p:nvPr/>
        </p:nvSpPr>
        <p:spPr bwMode="auto">
          <a:xfrm>
            <a:off x="839416" y="2376366"/>
            <a:ext cx="2808312" cy="3716930"/>
          </a:xfrm>
          <a:prstGeom prst="roundRect">
            <a:avLst>
              <a:gd name="adj" fmla="val 3257"/>
            </a:avLst>
          </a:prstGeom>
          <a:solidFill>
            <a:srgbClr val="FFCC66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28625" indent="-342900" latinLnBrk="0">
              <a:spcBef>
                <a:spcPts val="600"/>
              </a:spcBef>
              <a:buAutoNum type="arabicPeriod"/>
              <a:defRPr/>
            </a:pPr>
            <a:r>
              <a:rPr lang="ko-KR" altLang="en-US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현장 운영 경력자 배치로 인한 작업 환경 개선 및 현장 운영 차별화 진행</a:t>
            </a:r>
            <a:endParaRPr lang="en-US" altLang="ko-KR" sz="135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428625" indent="-342900" latinLnBrk="0">
              <a:spcBef>
                <a:spcPts val="600"/>
              </a:spcBef>
              <a:buAutoNum type="arabicPeriod"/>
              <a:defRPr/>
            </a:pPr>
            <a:r>
              <a:rPr lang="ko-KR" altLang="en-US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시스템 운영 사항 수시 체크</a:t>
            </a:r>
            <a:endParaRPr lang="en-US" altLang="ko-KR" sz="135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3. </a:t>
            </a:r>
            <a:r>
              <a:rPr lang="en-US" altLang="ko-KR" sz="1200" b="1" dirty="0">
                <a:solidFill>
                  <a:srgbClr val="005A7A"/>
                </a:solidFill>
              </a:rPr>
              <a:t>Claim Zero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운영 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–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수시 관리자 현장 순회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(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소장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,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조장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)</a:t>
            </a: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4.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총괄 관리 부장 수시 현장 순회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5.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업무 부 적응 근로자 바로 대체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-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클레임 발생 근로자 포함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</a:t>
            </a: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6.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현장 운영 사항 수시 본사 보고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25" name="이등변 삼각형 24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1.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차별화 운영</a:t>
              </a:r>
            </a:p>
          </p:txBody>
        </p:sp>
      </p:grpSp>
      <p:sp>
        <p:nvSpPr>
          <p:cNvPr id="30" name="AutoShape 96"/>
          <p:cNvSpPr>
            <a:spLocks noChangeArrowheads="1"/>
          </p:cNvSpPr>
          <p:nvPr/>
        </p:nvSpPr>
        <p:spPr bwMode="auto">
          <a:xfrm>
            <a:off x="4125244" y="2376366"/>
            <a:ext cx="2844000" cy="3708000"/>
          </a:xfrm>
          <a:prstGeom prst="roundRect">
            <a:avLst>
              <a:gd name="adj" fmla="val 3257"/>
            </a:avLst>
          </a:prstGeom>
          <a:solidFill>
            <a:srgbClr val="FFCC66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1.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</a:t>
            </a:r>
            <a:r>
              <a:rPr lang="ko-KR" altLang="en-US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선입 선출 관리</a:t>
            </a:r>
            <a:endParaRPr lang="en-US" altLang="ko-KR" sz="135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2.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제품 및 </a:t>
            </a:r>
            <a:r>
              <a:rPr lang="ko-KR" altLang="en-US" sz="1350" b="1" kern="0" dirty="0" err="1">
                <a:solidFill>
                  <a:srgbClr val="005A7A"/>
                </a:solidFill>
                <a:latin typeface="맑은 고딕"/>
                <a:cs typeface="굴림" pitchFamily="50" charset="-127"/>
              </a:rPr>
              <a:t>포자재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관리 체계화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3. </a:t>
            </a:r>
            <a:r>
              <a:rPr lang="ko-KR" altLang="en-US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물류 경력자 현장 배치</a:t>
            </a:r>
            <a:endParaRPr lang="en-US" altLang="ko-KR" sz="135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4.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물류 운영 상태 수시 체크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 (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서류화 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/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정례화 운영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)</a:t>
            </a: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5.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현장 내 규정 속도 운행 관리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6.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현장 안전 교육 철저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7.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사고 발생시 대책 마련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조치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</a:t>
            </a:r>
          </a:p>
          <a:p>
            <a:pPr marL="85725" latinLnBrk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   (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선 조치 후 보고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)</a:t>
            </a:r>
          </a:p>
          <a:p>
            <a:pPr marL="85725"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ko-KR" altLang="en-US" sz="135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</a:t>
            </a:r>
            <a:endParaRPr lang="en-US" altLang="ko-KR" sz="135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7623904" y="1700808"/>
            <a:ext cx="2000488" cy="460851"/>
          </a:xfrm>
          <a:prstGeom prst="roundRect">
            <a:avLst>
              <a:gd name="adj" fmla="val 2769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사업장 운영 차별화</a:t>
            </a:r>
          </a:p>
        </p:txBody>
      </p:sp>
      <p:sp>
        <p:nvSpPr>
          <p:cNvPr id="20" name="AutoShape 96"/>
          <p:cNvSpPr>
            <a:spLocks noChangeArrowheads="1"/>
          </p:cNvSpPr>
          <p:nvPr/>
        </p:nvSpPr>
        <p:spPr bwMode="auto">
          <a:xfrm>
            <a:off x="7248128" y="2384822"/>
            <a:ext cx="2736304" cy="3708474"/>
          </a:xfrm>
          <a:prstGeom prst="roundRect">
            <a:avLst>
              <a:gd name="adj" fmla="val 3257"/>
            </a:avLst>
          </a:prstGeom>
          <a:solidFill>
            <a:srgbClr val="FFCC66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1.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각 사업장  개별 사업자 운영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(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산재 발생시 적극 대응 위함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)</a:t>
            </a: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2.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우수 사원 수시 표창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 (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당사 운영 회사 상품 지급</a:t>
            </a: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)</a:t>
            </a: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3. </a:t>
            </a:r>
            <a:r>
              <a:rPr lang="ko-KR" altLang="en-US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사업장 별 목표 지정</a:t>
            </a:r>
            <a:endParaRPr lang="en-US" altLang="ko-KR" sz="135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   (</a:t>
            </a:r>
            <a:r>
              <a:rPr lang="ko-KR" altLang="en-US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클레임 및 현장 </a:t>
            </a:r>
            <a:r>
              <a:rPr lang="en-US" altLang="ko-KR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3</a:t>
            </a:r>
            <a:r>
              <a:rPr lang="ko-KR" altLang="en-US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정 </a:t>
            </a:r>
            <a:r>
              <a:rPr lang="en-US" altLang="ko-KR" sz="135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5S)</a:t>
            </a: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4.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근로자 안전 및 복지에 최선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5.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시설 및 설비 운영 관련 지침 서 전달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6.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결원 발생시 바로 인원 투입</a:t>
            </a:r>
            <a:endParaRPr lang="en-US" altLang="ko-KR" sz="135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r>
              <a:rPr lang="en-US" altLang="ko-KR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- </a:t>
            </a:r>
            <a:r>
              <a:rPr lang="ko-KR" altLang="en-US" sz="135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관리자 또는 본사 직원</a:t>
            </a: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66F97-B28E-3548-A46A-1A5CDA16734A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10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7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95994"/>
              </p:ext>
            </p:extLst>
          </p:nvPr>
        </p:nvGraphicFramePr>
        <p:xfrm>
          <a:off x="1094790" y="2448720"/>
          <a:ext cx="5322362" cy="3788569"/>
        </p:xfrm>
        <a:graphic>
          <a:graphicData uri="http://schemas.openxmlformats.org/drawingml/2006/table">
            <a:tbl>
              <a:tblPr firstRow="1" bandRow="1"/>
              <a:tblGrid>
                <a:gridCol w="188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4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확인 사항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 리 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82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생산 실적 체크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생산 계획 수립 및 인원 배치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생산관리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99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제품 품질 관리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소모품 및 부자재 입고 확인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제품별 수량 및 제품 불량 확인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계약 수율 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LOSS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또는 불량률 감소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생산관리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4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제품 원포자재 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입출고 관리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수량 체크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자재관리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25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5S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 운영 기본적 사항 체크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8471" y="1627153"/>
            <a:ext cx="3672000" cy="360000"/>
          </a:xfrm>
          <a:prstGeom prst="roundRect">
            <a:avLst/>
          </a:prstGeom>
          <a:solidFill>
            <a:srgbClr val="FFCC66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ctr" latinLnBrk="0">
              <a:lnSpc>
                <a:spcPts val="1300"/>
              </a:lnSpc>
              <a:defRPr sz="1400" b="1" kern="0">
                <a:solidFill>
                  <a:prstClr val="white"/>
                </a:solidFill>
                <a:latin typeface="맑은 고딕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>
                <a:solidFill>
                  <a:srgbClr val="FF0000"/>
                </a:solidFill>
              </a:rPr>
              <a:t>생산 전문 관리자 배치를 통한 예측 판단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8400256" y="5239069"/>
            <a:ext cx="2664296" cy="360000"/>
          </a:xfrm>
          <a:prstGeom prst="roundRect">
            <a:avLst/>
          </a:prstGeom>
          <a:solidFill>
            <a:srgbClr val="009ED6"/>
          </a:solidFill>
          <a:ln w="12700">
            <a:solidFill>
              <a:srgbClr val="0082B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</a:rPr>
              <a:t>현장 운영 데이터 베이스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</a:rPr>
              <a:t>구축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472264" y="4450191"/>
            <a:ext cx="2520280" cy="360000"/>
          </a:xfrm>
          <a:prstGeom prst="roundRect">
            <a:avLst/>
          </a:prstGeom>
          <a:solidFill>
            <a:srgbClr val="009ED6"/>
          </a:solidFill>
          <a:ln w="12700">
            <a:solidFill>
              <a:srgbClr val="0082B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</a:rPr>
              <a:t>인력 운영 사전 준비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472264" y="3658103"/>
            <a:ext cx="2520280" cy="360000"/>
          </a:xfrm>
          <a:prstGeom prst="roundRect">
            <a:avLst/>
          </a:prstGeom>
          <a:solidFill>
            <a:srgbClr val="009ED6"/>
          </a:solidFill>
          <a:ln w="12700">
            <a:solidFill>
              <a:srgbClr val="0082B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사전 확인 사항 체크 및 판단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472264" y="2838771"/>
            <a:ext cx="2520280" cy="360000"/>
          </a:xfrm>
          <a:prstGeom prst="roundRect">
            <a:avLst/>
          </a:prstGeom>
          <a:solidFill>
            <a:srgbClr val="009ED6"/>
          </a:solidFill>
          <a:ln w="12700">
            <a:solidFill>
              <a:srgbClr val="0082B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제품 품질 확인 및 수율 체크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위쪽 화살표 14"/>
          <p:cNvSpPr/>
          <p:nvPr/>
        </p:nvSpPr>
        <p:spPr bwMode="auto">
          <a:xfrm>
            <a:off x="9491784" y="3284984"/>
            <a:ext cx="360040" cy="288032"/>
          </a:xfrm>
          <a:prstGeom prst="upArrow">
            <a:avLst/>
          </a:prstGeom>
          <a:solidFill>
            <a:srgbClr val="008E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300"/>
          </a:p>
        </p:txBody>
      </p:sp>
      <p:sp>
        <p:nvSpPr>
          <p:cNvPr id="16" name="위쪽 화살표 15"/>
          <p:cNvSpPr/>
          <p:nvPr/>
        </p:nvSpPr>
        <p:spPr bwMode="auto">
          <a:xfrm>
            <a:off x="9491784" y="4124084"/>
            <a:ext cx="360040" cy="288032"/>
          </a:xfrm>
          <a:prstGeom prst="upArrow">
            <a:avLst/>
          </a:prstGeom>
          <a:solidFill>
            <a:srgbClr val="008E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300"/>
          </a:p>
        </p:txBody>
      </p:sp>
      <p:sp>
        <p:nvSpPr>
          <p:cNvPr id="17" name="위쪽 화살표 16"/>
          <p:cNvSpPr/>
          <p:nvPr/>
        </p:nvSpPr>
        <p:spPr bwMode="auto">
          <a:xfrm>
            <a:off x="9491784" y="4933826"/>
            <a:ext cx="360040" cy="288032"/>
          </a:xfrm>
          <a:prstGeom prst="upArrow">
            <a:avLst/>
          </a:prstGeom>
          <a:solidFill>
            <a:srgbClr val="008E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300"/>
          </a:p>
        </p:txBody>
      </p:sp>
      <p:sp>
        <p:nvSpPr>
          <p:cNvPr id="26" name="TextBox 25"/>
          <p:cNvSpPr txBox="1"/>
          <p:nvPr/>
        </p:nvSpPr>
        <p:spPr>
          <a:xfrm>
            <a:off x="5348332" y="1623346"/>
            <a:ext cx="1539756" cy="367615"/>
          </a:xfrm>
          <a:prstGeom prst="roundRect">
            <a:avLst/>
          </a:prstGeom>
          <a:solidFill>
            <a:srgbClr val="FFCC66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ctr" latinLnBrk="0">
              <a:lnSpc>
                <a:spcPts val="1300"/>
              </a:lnSpc>
              <a:defRPr sz="1400" b="1" kern="0">
                <a:solidFill>
                  <a:prstClr val="white"/>
                </a:solidFill>
                <a:latin typeface="맑은 고딕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>
                <a:solidFill>
                  <a:srgbClr val="FF0000"/>
                </a:solidFill>
              </a:rPr>
              <a:t>사전 확인 대응</a:t>
            </a:r>
          </a:p>
        </p:txBody>
      </p:sp>
      <p:sp>
        <p:nvSpPr>
          <p:cNvPr id="27" name="위쪽 화살표 26"/>
          <p:cNvSpPr/>
          <p:nvPr/>
        </p:nvSpPr>
        <p:spPr bwMode="auto">
          <a:xfrm rot="5400000">
            <a:off x="4896376" y="1712936"/>
            <a:ext cx="338604" cy="188435"/>
          </a:xfrm>
          <a:prstGeom prst="upArrow">
            <a:avLst/>
          </a:prstGeom>
          <a:solidFill>
            <a:srgbClr val="008E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300"/>
          </a:p>
        </p:txBody>
      </p:sp>
      <p:grpSp>
        <p:nvGrpSpPr>
          <p:cNvPr id="31" name="그룹 30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32" name="이등변 삼각형 31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3.1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계획 생산 능력 증대</a:t>
              </a:r>
            </a:p>
          </p:txBody>
        </p:sp>
      </p:grpSp>
      <p:pic>
        <p:nvPicPr>
          <p:cNvPr id="34" name="그림 33" descr="넓은화살표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9077" y="4002566"/>
            <a:ext cx="3312673" cy="5815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D0192D-880F-CEAA-B798-71BF0EE512B3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11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9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2291205" y="2929955"/>
            <a:ext cx="1294905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현장 소장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9701" y="4648719"/>
            <a:ext cx="1294905" cy="611683"/>
          </a:xfrm>
          <a:prstGeom prst="rect">
            <a:avLst/>
          </a:prstGeom>
          <a:solidFill>
            <a:srgbClr val="F4F7FC"/>
          </a:solidFill>
          <a:ln w="3175">
            <a:solidFill>
              <a:srgbClr val="19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안전관리자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보건관리자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외주 업체 운영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291206" y="4101931"/>
            <a:ext cx="1294905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생산 관리</a:t>
            </a:r>
          </a:p>
        </p:txBody>
      </p:sp>
      <p:sp>
        <p:nvSpPr>
          <p:cNvPr id="7" name="직사각형 6"/>
          <p:cNvSpPr/>
          <p:nvPr/>
        </p:nvSpPr>
        <p:spPr bwMode="auto">
          <a:xfrm>
            <a:off x="3720974" y="4084944"/>
            <a:ext cx="1294905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품질 관리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3720975" y="4648719"/>
            <a:ext cx="1438921" cy="611683"/>
          </a:xfrm>
          <a:prstGeom prst="rect">
            <a:avLst/>
          </a:prstGeom>
          <a:solidFill>
            <a:srgbClr val="F4F7FC"/>
          </a:solidFill>
          <a:ln w="3175">
            <a:solidFill>
              <a:srgbClr val="19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품질관리자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수급 담당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en-US" altLang="ko-KR" sz="1300" dirty="0">
                <a:solidFill>
                  <a:srgbClr val="005A7A"/>
                </a:solidFill>
              </a:rPr>
              <a:t>(</a:t>
            </a:r>
            <a:r>
              <a:rPr lang="ko-KR" altLang="en-US" sz="1300" dirty="0">
                <a:solidFill>
                  <a:srgbClr val="005A7A"/>
                </a:solidFill>
              </a:rPr>
              <a:t>소장 병행 가능</a:t>
            </a:r>
            <a:r>
              <a:rPr lang="en-US" altLang="ko-KR" sz="1300" dirty="0">
                <a:solidFill>
                  <a:srgbClr val="005A7A"/>
                </a:solidFill>
              </a:rPr>
              <a:t>)</a:t>
            </a:r>
            <a:endParaRPr lang="ko-KR" altLang="en-US" sz="1300" dirty="0">
              <a:solidFill>
                <a:srgbClr val="005A7A"/>
              </a:solidFill>
            </a:endParaRPr>
          </a:p>
        </p:txBody>
      </p:sp>
      <p:cxnSp>
        <p:nvCxnSpPr>
          <p:cNvPr id="10" name="꺾인 연결선 9"/>
          <p:cNvCxnSpPr/>
          <p:nvPr/>
        </p:nvCxnSpPr>
        <p:spPr>
          <a:xfrm>
            <a:off x="1540970" y="3704332"/>
            <a:ext cx="2833808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 bwMode="auto">
          <a:xfrm>
            <a:off x="1894541" y="2060848"/>
            <a:ext cx="2088232" cy="504056"/>
          </a:xfrm>
          <a:prstGeom prst="rect">
            <a:avLst/>
          </a:prstGeom>
          <a:solidFill>
            <a:srgbClr val="FFC00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총괄 관리부장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42393"/>
              </p:ext>
            </p:extLst>
          </p:nvPr>
        </p:nvGraphicFramePr>
        <p:xfrm>
          <a:off x="6107735" y="966771"/>
          <a:ext cx="5184576" cy="52988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인원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주요업무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총괄부장 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비 상주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총괄 운영 관리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도급 운영  관리 및 일일 생산 관련 업무 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현장 별 문제점  파악 및 </a:t>
                      </a:r>
                      <a:r>
                        <a:rPr lang="ko-KR" altLang="en-US" sz="1200" dirty="0" err="1">
                          <a:solidFill>
                            <a:srgbClr val="005A7A"/>
                          </a:solidFill>
                        </a:rPr>
                        <a:t>원청사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 협의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  현장 소장 및 사무 사원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각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생산계획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수요예측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단기 운영방안 수립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생산인력 확보 및 노무관리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수급관련 생산계획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일일 생산량 확인 및 전달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정부기관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외부심사 등 대응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청구관련 업무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근태관리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본사 행정연락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각종 서류 작성 및  소모품 관리 업무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2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안전보건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산업안전관리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공무업무 병행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보건관리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위생관리업무 병행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위기관리 대응관리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안전사고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각종 전염병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생산관리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공정별 생산관리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생산성 향상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공정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Loss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관리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공정별 업무분장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역할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책임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 체계화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2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품질관리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품질사고 예방관리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제품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공정 품질검사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품질개선 업무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수급</a:t>
                      </a:r>
                      <a:r>
                        <a:rPr lang="en-US" altLang="ko-KR" sz="1200" baseline="0" dirty="0">
                          <a:solidFill>
                            <a:srgbClr val="005A7A"/>
                          </a:solidFill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및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재고관리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제품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반제품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원료 등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 bwMode="auto">
          <a:xfrm>
            <a:off x="6055798" y="332656"/>
            <a:ext cx="1696386" cy="427889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600" b="1" kern="0" dirty="0">
                <a:solidFill>
                  <a:schemeClr val="tx1"/>
                </a:solidFill>
                <a:latin typeface="맑은 고딕"/>
              </a:rPr>
              <a:t>주 요 업 무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1077208" y="1435837"/>
            <a:ext cx="1994456" cy="360000"/>
          </a:xfrm>
          <a:prstGeom prst="roundRect">
            <a:avLst>
              <a:gd name="adj" fmla="val 27690"/>
            </a:avLst>
          </a:prstGeom>
          <a:gradFill>
            <a:gsLst>
              <a:gs pos="0">
                <a:schemeClr val="bg1"/>
              </a:gs>
              <a:gs pos="20000">
                <a:srgbClr val="007DA9"/>
              </a:gs>
            </a:gsLst>
            <a:lin ang="5400000" scaled="0"/>
          </a:gra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사업장 상시 관리조직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426050" y="689772"/>
            <a:ext cx="9917433" cy="432272"/>
            <a:chOff x="1446726" y="742994"/>
            <a:chExt cx="10305098" cy="432272"/>
          </a:xfrm>
        </p:grpSpPr>
        <p:sp>
          <p:nvSpPr>
            <p:cNvPr id="19" name="이등변 삼각형 18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3.2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전문 및 세분화된 관리 운영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820841" y="742994"/>
              <a:ext cx="193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+mn-ea"/>
                </a:rPr>
                <a:t>* </a:t>
              </a:r>
              <a:r>
                <a:rPr lang="ko-KR" altLang="en-US" sz="12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+mn-ea"/>
                </a:rPr>
                <a:t>생산 도급 기준 작성</a:t>
              </a:r>
            </a:p>
          </p:txBody>
        </p:sp>
      </p:grpSp>
      <p:cxnSp>
        <p:nvCxnSpPr>
          <p:cNvPr id="21" name="직선 연결선 20"/>
          <p:cNvCxnSpPr>
            <a:cxnSpLocks/>
            <a:stCxn id="3" idx="2"/>
          </p:cNvCxnSpPr>
          <p:nvPr/>
        </p:nvCxnSpPr>
        <p:spPr>
          <a:xfrm flipH="1">
            <a:off x="2938657" y="3289995"/>
            <a:ext cx="1" cy="427037"/>
          </a:xfrm>
          <a:prstGeom prst="line">
            <a:avLst/>
          </a:prstGeom>
          <a:ln w="12700"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 bwMode="auto">
          <a:xfrm>
            <a:off x="2296775" y="4648719"/>
            <a:ext cx="1294905" cy="611683"/>
          </a:xfrm>
          <a:prstGeom prst="rect">
            <a:avLst/>
          </a:prstGeom>
          <a:solidFill>
            <a:srgbClr val="F4F7FC"/>
          </a:solidFill>
          <a:ln w="3175">
            <a:solidFill>
              <a:srgbClr val="19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조별 책임자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공정별 책임자</a:t>
            </a:r>
          </a:p>
        </p:txBody>
      </p:sp>
      <p:sp>
        <p:nvSpPr>
          <p:cNvPr id="42" name="직사각형 41"/>
          <p:cNvSpPr/>
          <p:nvPr/>
        </p:nvSpPr>
        <p:spPr bwMode="auto">
          <a:xfrm>
            <a:off x="829831" y="4109803"/>
            <a:ext cx="1294905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안전보건관리</a:t>
            </a:r>
          </a:p>
        </p:txBody>
      </p:sp>
      <p:cxnSp>
        <p:nvCxnSpPr>
          <p:cNvPr id="24" name="직선 연결선 23"/>
          <p:cNvCxnSpPr/>
          <p:nvPr/>
        </p:nvCxnSpPr>
        <p:spPr>
          <a:xfrm flipH="1">
            <a:off x="1536372" y="3704332"/>
            <a:ext cx="4598" cy="380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endCxn id="7" idx="0"/>
          </p:cNvCxnSpPr>
          <p:nvPr/>
        </p:nvCxnSpPr>
        <p:spPr>
          <a:xfrm>
            <a:off x="4368426" y="3717032"/>
            <a:ext cx="1" cy="36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12" idx="2"/>
            <a:endCxn id="3" idx="0"/>
          </p:cNvCxnSpPr>
          <p:nvPr/>
        </p:nvCxnSpPr>
        <p:spPr>
          <a:xfrm>
            <a:off x="2938657" y="2564904"/>
            <a:ext cx="1" cy="365051"/>
          </a:xfrm>
          <a:prstGeom prst="line">
            <a:avLst/>
          </a:prstGeom>
          <a:ln w="12700"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A292953-63F2-808D-29D8-5C48EB8B8FB2}"/>
              </a:ext>
            </a:extLst>
          </p:cNvPr>
          <p:cNvCxnSpPr>
            <a:cxnSpLocks/>
          </p:cNvCxnSpPr>
          <p:nvPr/>
        </p:nvCxnSpPr>
        <p:spPr>
          <a:xfrm>
            <a:off x="3586110" y="3140968"/>
            <a:ext cx="209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FD66367-7942-21E7-2290-9316B7A594C5}"/>
              </a:ext>
            </a:extLst>
          </p:cNvPr>
          <p:cNvSpPr/>
          <p:nvPr/>
        </p:nvSpPr>
        <p:spPr bwMode="auto">
          <a:xfrm>
            <a:off x="3792983" y="2928544"/>
            <a:ext cx="950932" cy="360038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사무사원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2614B-8F1A-534A-B093-6FA6C9C0AF6E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12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6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9701" y="4797152"/>
            <a:ext cx="1294905" cy="611683"/>
          </a:xfrm>
          <a:prstGeom prst="rect">
            <a:avLst/>
          </a:prstGeom>
          <a:solidFill>
            <a:srgbClr val="F4F7FC"/>
          </a:solidFill>
          <a:ln w="3175">
            <a:solidFill>
              <a:srgbClr val="19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현장 소장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 err="1">
                <a:solidFill>
                  <a:srgbClr val="005A7A"/>
                </a:solidFill>
              </a:rPr>
              <a:t>원청사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근로자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296776" y="4077883"/>
            <a:ext cx="1294905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생산 관리</a:t>
            </a:r>
          </a:p>
        </p:txBody>
      </p:sp>
      <p:sp>
        <p:nvSpPr>
          <p:cNvPr id="7" name="직사각형 6"/>
          <p:cNvSpPr/>
          <p:nvPr/>
        </p:nvSpPr>
        <p:spPr bwMode="auto">
          <a:xfrm>
            <a:off x="3727325" y="4064372"/>
            <a:ext cx="1294905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품질 관리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3720975" y="4797152"/>
            <a:ext cx="1438921" cy="611683"/>
          </a:xfrm>
          <a:prstGeom prst="rect">
            <a:avLst/>
          </a:prstGeom>
          <a:solidFill>
            <a:srgbClr val="F4F7FC"/>
          </a:solidFill>
          <a:ln w="3175">
            <a:solidFill>
              <a:srgbClr val="19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현장 소장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근로자</a:t>
            </a:r>
          </a:p>
        </p:txBody>
      </p:sp>
      <p:cxnSp>
        <p:nvCxnSpPr>
          <p:cNvPr id="10" name="꺾인 연결선 9"/>
          <p:cNvCxnSpPr/>
          <p:nvPr/>
        </p:nvCxnSpPr>
        <p:spPr>
          <a:xfrm rot="5400000" flipH="1" flipV="1">
            <a:off x="2913921" y="2555681"/>
            <a:ext cx="12700" cy="2831274"/>
          </a:xfrm>
          <a:prstGeom prst="bentConnector3">
            <a:avLst>
              <a:gd name="adj1" fmla="val 1800000"/>
            </a:avLst>
          </a:prstGeom>
          <a:ln w="12700"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 bwMode="auto">
          <a:xfrm>
            <a:off x="1814578" y="2080732"/>
            <a:ext cx="2164751" cy="504056"/>
          </a:xfrm>
          <a:prstGeom prst="rect">
            <a:avLst/>
          </a:prstGeom>
          <a:solidFill>
            <a:srgbClr val="FFC00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총괄 관리 부장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14663"/>
              </p:ext>
            </p:extLst>
          </p:nvPr>
        </p:nvGraphicFramePr>
        <p:xfrm>
          <a:off x="6096000" y="1122044"/>
          <a:ext cx="5209321" cy="444824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인원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주요업무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총괄부장 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비 상주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 총괄 운영 관리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도급 운영  관리 및 물류 관련 업무 전반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문제점  파악 및 </a:t>
                      </a:r>
                      <a:r>
                        <a:rPr lang="ko-KR" altLang="en-US" sz="1200" dirty="0" err="1">
                          <a:solidFill>
                            <a:srgbClr val="005A7A"/>
                          </a:solidFill>
                        </a:rPr>
                        <a:t>원청사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 협의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일일 현장 운영 관련 전반적 관리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  현 장 소 장 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생산계획</a:t>
                      </a:r>
                      <a:r>
                        <a:rPr lang="en-US" altLang="ko-KR" sz="1200" baseline="0" dirty="0">
                          <a:solidFill>
                            <a:srgbClr val="005A7A"/>
                          </a:solidFill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확인</a:t>
                      </a:r>
                      <a:endParaRPr lang="en-US" altLang="ko-KR" sz="1200" baseline="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부자재 및 원료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수요 예측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원료 입고 및  제품 출고 관리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물류인력 운영 및 노무관리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폐기물</a:t>
                      </a: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 관리</a:t>
                      </a:r>
                      <a:endParaRPr lang="en-US" altLang="ko-KR" sz="1200" baseline="0" dirty="0">
                        <a:solidFill>
                          <a:srgbClr val="005A7A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현장 안전 관리</a:t>
                      </a:r>
                      <a:r>
                        <a:rPr lang="en-US" altLang="ko-KR" sz="1200" baseline="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baseline="0" dirty="0" err="1">
                          <a:solidFill>
                            <a:srgbClr val="005A7A"/>
                          </a:solidFill>
                        </a:rPr>
                        <a:t>원청사</a:t>
                      </a: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 와 상호 협조 운영</a:t>
                      </a:r>
                      <a:r>
                        <a:rPr lang="en-US" altLang="ko-KR" sz="1200" baseline="0" dirty="0">
                          <a:solidFill>
                            <a:srgbClr val="005A7A"/>
                          </a:solidFill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위기 관리 및 대응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2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안전보건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산업안전관리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공무업무 병행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보건관리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위생관리업무 병행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위기관리 대응관리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안전사고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각종 전염병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 bwMode="auto">
          <a:xfrm>
            <a:off x="6055798" y="404664"/>
            <a:ext cx="1768394" cy="469355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600" b="1" kern="0" dirty="0">
                <a:solidFill>
                  <a:schemeClr val="tx1"/>
                </a:solidFill>
                <a:latin typeface="맑은 고딕"/>
              </a:rPr>
              <a:t>주 요 업 무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1077208" y="1435837"/>
            <a:ext cx="1994456" cy="360000"/>
          </a:xfrm>
          <a:prstGeom prst="roundRect">
            <a:avLst>
              <a:gd name="adj" fmla="val 27690"/>
            </a:avLst>
          </a:prstGeom>
          <a:gradFill>
            <a:gsLst>
              <a:gs pos="0">
                <a:schemeClr val="bg1"/>
              </a:gs>
              <a:gs pos="20000">
                <a:srgbClr val="007DA9"/>
              </a:gs>
            </a:gsLst>
            <a:lin ang="5400000" scaled="0"/>
          </a:gra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사업장 상시 관리조직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363143" y="760545"/>
            <a:ext cx="9917433" cy="432272"/>
            <a:chOff x="1446726" y="742994"/>
            <a:chExt cx="10305098" cy="432272"/>
          </a:xfrm>
        </p:grpSpPr>
        <p:sp>
          <p:nvSpPr>
            <p:cNvPr id="19" name="이등변 삼각형 18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3.2-1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전문 및 세분화된 관리 운영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31610" y="742994"/>
              <a:ext cx="2020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+mn-ea"/>
                </a:rPr>
                <a:t>* </a:t>
              </a:r>
              <a:r>
                <a:rPr lang="ko-KR" altLang="en-US" sz="1200" b="1" dirty="0" err="1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+mn-ea"/>
                </a:rPr>
                <a:t>인도급</a:t>
              </a:r>
              <a:r>
                <a:rPr lang="ko-KR" altLang="en-US" sz="12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+mn-ea"/>
                </a:rPr>
                <a:t> 기준 작성</a:t>
              </a:r>
            </a:p>
          </p:txBody>
        </p:sp>
      </p:grpSp>
      <p:sp>
        <p:nvSpPr>
          <p:cNvPr id="23" name="직사각형 22"/>
          <p:cNvSpPr/>
          <p:nvPr/>
        </p:nvSpPr>
        <p:spPr bwMode="auto">
          <a:xfrm>
            <a:off x="2272819" y="4797151"/>
            <a:ext cx="1294905" cy="611683"/>
          </a:xfrm>
          <a:prstGeom prst="rect">
            <a:avLst/>
          </a:prstGeom>
          <a:solidFill>
            <a:srgbClr val="F4F7FC"/>
          </a:solidFill>
          <a:ln w="3175">
            <a:solidFill>
              <a:srgbClr val="19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현장 소장</a:t>
            </a:r>
            <a:endParaRPr lang="en-US" altLang="ko-KR" sz="13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300" dirty="0">
                <a:solidFill>
                  <a:srgbClr val="005A7A"/>
                </a:solidFill>
              </a:rPr>
              <a:t>근로자</a:t>
            </a:r>
          </a:p>
        </p:txBody>
      </p:sp>
      <p:sp>
        <p:nvSpPr>
          <p:cNvPr id="42" name="직사각형 41"/>
          <p:cNvSpPr/>
          <p:nvPr/>
        </p:nvSpPr>
        <p:spPr bwMode="auto">
          <a:xfrm>
            <a:off x="896051" y="4077883"/>
            <a:ext cx="1294905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안전보건관리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2257789" y="2996952"/>
            <a:ext cx="1294905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현장 소장</a:t>
            </a:r>
          </a:p>
        </p:txBody>
      </p:sp>
      <p:cxnSp>
        <p:nvCxnSpPr>
          <p:cNvPr id="32" name="직선 연결선 31"/>
          <p:cNvCxnSpPr>
            <a:stCxn id="26" idx="2"/>
          </p:cNvCxnSpPr>
          <p:nvPr/>
        </p:nvCxnSpPr>
        <p:spPr>
          <a:xfrm>
            <a:off x="2905242" y="3356992"/>
            <a:ext cx="0" cy="385807"/>
          </a:xfrm>
          <a:prstGeom prst="line">
            <a:avLst/>
          </a:prstGeom>
          <a:ln w="12700"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2896954" y="2611145"/>
            <a:ext cx="0" cy="385807"/>
          </a:xfrm>
          <a:prstGeom prst="line">
            <a:avLst/>
          </a:prstGeom>
          <a:ln w="12700"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F8AA71-F362-4ADD-0C0E-00278201DFDA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13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271910" y="3374613"/>
            <a:ext cx="4824090" cy="2770695"/>
          </a:xfrm>
          <a:prstGeom prst="roundRect">
            <a:avLst>
              <a:gd name="adj" fmla="val 3164"/>
            </a:avLst>
          </a:prstGeom>
          <a:noFill/>
          <a:ln w="12700" cap="flat" cmpd="sng" algn="ctr">
            <a:solidFill>
              <a:srgbClr val="005A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모서리가 둥근 직사각형 8"/>
          <p:cNvSpPr/>
          <p:nvPr/>
        </p:nvSpPr>
        <p:spPr>
          <a:xfrm>
            <a:off x="2910184" y="3717032"/>
            <a:ext cx="3041354" cy="622300"/>
          </a:xfrm>
          <a:prstGeom prst="roundRect">
            <a:avLst>
              <a:gd name="adj" fmla="val 0"/>
            </a:avLst>
          </a:prstGeom>
          <a:solidFill>
            <a:srgbClr val="FBFBFB"/>
          </a:solidFill>
          <a:ln w="6350" cap="flat" cmpd="sng" algn="ctr">
            <a:solidFill>
              <a:srgbClr val="4CA7DA"/>
            </a:solidFill>
            <a:prstDash val="solid"/>
          </a:ln>
          <a:effectLst>
            <a:innerShdw blurRad="152400" dir="13500000">
              <a:sysClr val="window" lastClr="FFFFFF">
                <a:lumMod val="65000"/>
                <a:alpha val="31000"/>
              </a:sysClr>
            </a:innerShdw>
          </a:effectLst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5A7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5A7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취업사이트</a:t>
            </a: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지역 생활 정보지 </a:t>
            </a:r>
            <a:r>
              <a:rPr lang="en-US" altLang="ko-KR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교차로</a:t>
            </a:r>
            <a:r>
              <a:rPr lang="en-US" altLang="ko-KR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.114114</a:t>
            </a:r>
            <a:r>
              <a:rPr lang="ko-KR" altLang="en-US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 </a:t>
            </a:r>
            <a:r>
              <a:rPr lang="en-US" altLang="ko-KR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5A7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376857" y="3717032"/>
            <a:ext cx="1395617" cy="621991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" lastClr="FFFFFF"/>
              </a:gs>
              <a:gs pos="20000">
                <a:srgbClr val="4CA7DA"/>
              </a:gs>
            </a:gsLst>
            <a:lin ang="5400000" scaled="0"/>
          </a:gradFill>
          <a:ln w="12700" cap="flat" cmpd="sng" algn="ctr">
            <a:solidFill>
              <a:srgbClr val="4CA7D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전문 구인 정보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7" name="모서리가 둥근 직사각형 8"/>
          <p:cNvSpPr/>
          <p:nvPr/>
        </p:nvSpPr>
        <p:spPr>
          <a:xfrm>
            <a:off x="2910184" y="4538869"/>
            <a:ext cx="3041354" cy="61224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rgbClr val="3CACB3"/>
            </a:solidFill>
            <a:prstDash val="solid"/>
          </a:ln>
          <a:effectLst>
            <a:innerShdw blurRad="152400" dir="13500000">
              <a:sysClr val="window" lastClr="FFFFFF">
                <a:lumMod val="65000"/>
                <a:alpha val="31000"/>
              </a:sysClr>
            </a:innerShdw>
          </a:effectLst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5A7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노동부 </a:t>
            </a:r>
            <a:r>
              <a:rPr lang="ko-KR" altLang="en-US" sz="1200" kern="0" noProof="0" dirty="0" err="1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워크넷</a:t>
            </a:r>
            <a:r>
              <a:rPr lang="en-US" altLang="ko-KR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kern="0" noProof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제대군인센터 등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5A7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거래 소개소 협력 강화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5A7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387556" y="4538869"/>
            <a:ext cx="1374220" cy="621991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" lastClr="FFFFFF"/>
              </a:gs>
              <a:gs pos="20000">
                <a:srgbClr val="3CACB3"/>
              </a:gs>
            </a:gsLst>
            <a:lin ang="5400000" scaled="0"/>
          </a:gradFill>
          <a:ln w="12700" cap="flat" cmpd="sng" algn="ctr">
            <a:solidFill>
              <a:srgbClr val="3CAC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고용지원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10184" y="5343585"/>
            <a:ext cx="3041354" cy="59954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6350" cap="flat" cmpd="sng" algn="ctr">
            <a:solidFill>
              <a:srgbClr val="748DC5"/>
            </a:solidFill>
            <a:prstDash val="solid"/>
          </a:ln>
          <a:effectLst>
            <a:innerShdw blurRad="152400" dir="13500000">
              <a:sysClr val="window" lastClr="FFFFFF">
                <a:lumMod val="65000"/>
                <a:alpha val="31000"/>
              </a:sysClr>
            </a:innerShdw>
          </a:effectLst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5A7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단기 근로자 인력 </a:t>
            </a: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구축</a:t>
            </a: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5A7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당사 운영 계열사 및 거래 연합사 이용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08953" y="5321143"/>
            <a:ext cx="1374220" cy="621991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기 타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633608" y="3140163"/>
            <a:ext cx="2094686" cy="468899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신규 인력</a:t>
            </a: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 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수급 방안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969244" y="2708920"/>
            <a:ext cx="1901180" cy="470493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기존 인력 인수 방안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42097" y="1306147"/>
            <a:ext cx="4402268" cy="1479807"/>
          </a:xfrm>
          <a:prstGeom prst="roundRect">
            <a:avLst>
              <a:gd name="adj" fmla="val 34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On-Off </a:t>
            </a: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라인</a:t>
            </a: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통한 신속한 인력 수급</a:t>
            </a:r>
            <a:endParaRPr kumimoji="0" lang="en-US" altLang="ko-KR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ko-KR" altLang="en-US" sz="1300" b="1" kern="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근무 인력 </a:t>
            </a:r>
            <a:r>
              <a:rPr lang="en-US" altLang="ko-KR" sz="1300" b="1" kern="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</a:t>
            </a:r>
            <a:r>
              <a:rPr lang="ko-KR" altLang="en-US" sz="1300" b="1" kern="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채용 운영 </a:t>
            </a:r>
            <a:r>
              <a:rPr lang="ko-KR" altLang="en-US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원칙</a:t>
            </a:r>
            <a:endParaRPr lang="en-US" altLang="ko-KR" sz="1300" b="1" kern="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 및 품질 공백 없도록</a:t>
            </a:r>
            <a:endParaRPr kumimoji="0" lang="en-US" altLang="ko-KR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신체 건강하고 근면성실 한 자</a:t>
            </a:r>
            <a:endParaRPr kumimoji="0" lang="en-US" altLang="ko-KR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ko-KR" altLang="en-US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자가 출근 및 출퇴근 관련 적극 지원</a:t>
            </a:r>
            <a:r>
              <a:rPr lang="en-US" altLang="ko-KR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통근차 운영 예정</a:t>
            </a:r>
            <a:r>
              <a:rPr lang="en-US" altLang="ko-KR" sz="1300" b="1" kern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경력자 우선 채용</a:t>
            </a:r>
            <a:endParaRPr kumimoji="0" lang="en-US" altLang="ko-KR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809233" y="4725144"/>
            <a:ext cx="2221202" cy="4357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채용 충족 요건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30" name="이등변 삼각형 29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3.3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안정적 인력 운영 방향</a:t>
              </a:r>
            </a:p>
          </p:txBody>
        </p:sp>
      </p:grpSp>
      <p:sp>
        <p:nvSpPr>
          <p:cNvPr id="32" name="AutoShape 96"/>
          <p:cNvSpPr>
            <a:spLocks noChangeArrowheads="1"/>
          </p:cNvSpPr>
          <p:nvPr/>
        </p:nvSpPr>
        <p:spPr bwMode="auto">
          <a:xfrm>
            <a:off x="7423188" y="3314479"/>
            <a:ext cx="2993292" cy="1266649"/>
          </a:xfrm>
          <a:prstGeom prst="roundRect">
            <a:avLst>
              <a:gd name="adj" fmla="val 3257"/>
            </a:avLst>
          </a:prstGeom>
          <a:solidFill>
            <a:srgbClr val="F4F7FC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0" indent="-174625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인력 </a:t>
            </a: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 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채용 운영 원칙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임금</a:t>
            </a: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복리후생 보장 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연차일수</a:t>
            </a: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근속연수 연결 보장 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기존업체 사업기간 정산 전제</a:t>
            </a:r>
            <a:r>
              <a:rPr lang="en-US" altLang="ko-KR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3" name="AutoShape 96"/>
          <p:cNvSpPr>
            <a:spLocks noChangeArrowheads="1"/>
          </p:cNvSpPr>
          <p:nvPr/>
        </p:nvSpPr>
        <p:spPr bwMode="auto">
          <a:xfrm>
            <a:off x="7423188" y="5318858"/>
            <a:ext cx="2993292" cy="1134478"/>
          </a:xfrm>
          <a:prstGeom prst="roundRect">
            <a:avLst>
              <a:gd name="adj" fmla="val 3257"/>
            </a:avLst>
          </a:prstGeom>
          <a:solidFill>
            <a:srgbClr val="F4F7FC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0" indent="-174625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 건강한 자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근면 성실한 자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인근 거주자 우선 고용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경력자 우선 고용</a:t>
            </a:r>
            <a:endParaRPr lang="en-US" altLang="ko-KR" sz="1200" kern="0" dirty="0">
              <a:solidFill>
                <a:srgbClr val="005A7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692FD-4A43-958E-6D56-82350F0EBFED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14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5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1847528" y="606991"/>
            <a:ext cx="8640960" cy="850106"/>
          </a:xfrm>
        </p:spPr>
        <p:txBody>
          <a:bodyPr anchor="t">
            <a:normAutofit/>
          </a:bodyPr>
          <a:lstStyle/>
          <a:p>
            <a:pPr algn="r"/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ko-KR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3.3.1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안정적 인력 운영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59496" y="1157843"/>
            <a:ext cx="4145687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당사 거래 연합사 이용 인원 채용 및 배치</a:t>
            </a:r>
            <a:endParaRPr lang="en-US" altLang="ko-KR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4093915" y="1571867"/>
            <a:ext cx="3027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연합사 현황</a:t>
            </a:r>
            <a:endParaRPr lang="ar-SA" sz="28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5767936" y="2353074"/>
            <a:ext cx="2612800" cy="2711831"/>
            <a:chOff x="4824227" y="1818530"/>
            <a:chExt cx="2612800" cy="2711831"/>
          </a:xfrm>
        </p:grpSpPr>
        <p:grpSp>
          <p:nvGrpSpPr>
            <p:cNvPr id="18" name="Group 269"/>
            <p:cNvGrpSpPr/>
            <p:nvPr/>
          </p:nvGrpSpPr>
          <p:grpSpPr>
            <a:xfrm flipH="1">
              <a:off x="4824227" y="1818530"/>
              <a:ext cx="1396765" cy="2639666"/>
              <a:chOff x="8199726" y="980132"/>
              <a:chExt cx="2899947" cy="5325290"/>
            </a:xfrm>
          </p:grpSpPr>
          <p:sp>
            <p:nvSpPr>
              <p:cNvPr id="55" name="Freeform 303"/>
              <p:cNvSpPr>
                <a:spLocks/>
              </p:cNvSpPr>
              <p:nvPr/>
            </p:nvSpPr>
            <p:spPr bwMode="auto">
              <a:xfrm>
                <a:off x="8252045" y="3106512"/>
                <a:ext cx="930525" cy="762357"/>
              </a:xfrm>
              <a:custGeom>
                <a:avLst/>
                <a:gdLst>
                  <a:gd name="T0" fmla="*/ 65 w 105"/>
                  <a:gd name="T1" fmla="*/ 86 h 86"/>
                  <a:gd name="T2" fmla="*/ 8 w 105"/>
                  <a:gd name="T3" fmla="*/ 34 h 86"/>
                  <a:gd name="T4" fmla="*/ 7 w 105"/>
                  <a:gd name="T5" fmla="*/ 8 h 86"/>
                  <a:gd name="T6" fmla="*/ 7 w 105"/>
                  <a:gd name="T7" fmla="*/ 8 h 86"/>
                  <a:gd name="T8" fmla="*/ 33 w 105"/>
                  <a:gd name="T9" fmla="*/ 7 h 86"/>
                  <a:gd name="T10" fmla="*/ 105 w 105"/>
                  <a:gd name="T11" fmla="*/ 72 h 86"/>
                  <a:gd name="T12" fmla="*/ 101 w 105"/>
                  <a:gd name="T13" fmla="*/ 76 h 86"/>
                  <a:gd name="T14" fmla="*/ 65 w 105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86">
                    <a:moveTo>
                      <a:pt x="65" y="86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0" y="27"/>
                      <a:pt x="0" y="15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0"/>
                      <a:pt x="26" y="0"/>
                      <a:pt x="33" y="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1" y="76"/>
                      <a:pt x="101" y="76"/>
                      <a:pt x="101" y="76"/>
                    </a:cubicBez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6" name="Group 271"/>
              <p:cNvGrpSpPr/>
              <p:nvPr/>
            </p:nvGrpSpPr>
            <p:grpSpPr>
              <a:xfrm>
                <a:off x="8199726" y="980132"/>
                <a:ext cx="2899947" cy="5325290"/>
                <a:chOff x="8199726" y="980132"/>
                <a:chExt cx="2899947" cy="5325290"/>
              </a:xfrm>
            </p:grpSpPr>
            <p:sp>
              <p:nvSpPr>
                <p:cNvPr id="57" name="Freeform 282"/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1061321" cy="1887208"/>
                </a:xfrm>
                <a:custGeom>
                  <a:avLst/>
                  <a:gdLst>
                    <a:gd name="T0" fmla="*/ 31 w 120"/>
                    <a:gd name="T1" fmla="*/ 0 h 213"/>
                    <a:gd name="T2" fmla="*/ 31 w 120"/>
                    <a:gd name="T3" fmla="*/ 0 h 213"/>
                    <a:gd name="T4" fmla="*/ 33 w 120"/>
                    <a:gd name="T5" fmla="*/ 0 h 213"/>
                    <a:gd name="T6" fmla="*/ 88 w 120"/>
                    <a:gd name="T7" fmla="*/ 0 h 213"/>
                    <a:gd name="T8" fmla="*/ 90 w 120"/>
                    <a:gd name="T9" fmla="*/ 0 h 213"/>
                    <a:gd name="T10" fmla="*/ 90 w 120"/>
                    <a:gd name="T11" fmla="*/ 0 h 213"/>
                    <a:gd name="T12" fmla="*/ 92 w 120"/>
                    <a:gd name="T13" fmla="*/ 0 h 213"/>
                    <a:gd name="T14" fmla="*/ 120 w 120"/>
                    <a:gd name="T15" fmla="*/ 0 h 213"/>
                    <a:gd name="T16" fmla="*/ 120 w 120"/>
                    <a:gd name="T17" fmla="*/ 7 h 213"/>
                    <a:gd name="T18" fmla="*/ 120 w 120"/>
                    <a:gd name="T19" fmla="*/ 8 h 213"/>
                    <a:gd name="T20" fmla="*/ 120 w 120"/>
                    <a:gd name="T21" fmla="*/ 211 h 213"/>
                    <a:gd name="T22" fmla="*/ 120 w 120"/>
                    <a:gd name="T23" fmla="*/ 213 h 213"/>
                    <a:gd name="T24" fmla="*/ 62 w 120"/>
                    <a:gd name="T25" fmla="*/ 213 h 213"/>
                    <a:gd name="T26" fmla="*/ 62 w 120"/>
                    <a:gd name="T27" fmla="*/ 211 h 213"/>
                    <a:gd name="T28" fmla="*/ 62 w 120"/>
                    <a:gd name="T29" fmla="*/ 90 h 213"/>
                    <a:gd name="T30" fmla="*/ 62 w 120"/>
                    <a:gd name="T31" fmla="*/ 89 h 213"/>
                    <a:gd name="T32" fmla="*/ 62 w 120"/>
                    <a:gd name="T33" fmla="*/ 39 h 213"/>
                    <a:gd name="T34" fmla="*/ 60 w 120"/>
                    <a:gd name="T35" fmla="*/ 34 h 213"/>
                    <a:gd name="T36" fmla="*/ 60 w 120"/>
                    <a:gd name="T37" fmla="*/ 34 h 213"/>
                    <a:gd name="T38" fmla="*/ 58 w 120"/>
                    <a:gd name="T39" fmla="*/ 38 h 213"/>
                    <a:gd name="T40" fmla="*/ 58 w 120"/>
                    <a:gd name="T41" fmla="*/ 38 h 213"/>
                    <a:gd name="T42" fmla="*/ 58 w 120"/>
                    <a:gd name="T43" fmla="*/ 211 h 213"/>
                    <a:gd name="T44" fmla="*/ 58 w 120"/>
                    <a:gd name="T45" fmla="*/ 213 h 213"/>
                    <a:gd name="T46" fmla="*/ 1 w 120"/>
                    <a:gd name="T47" fmla="*/ 213 h 213"/>
                    <a:gd name="T48" fmla="*/ 0 w 120"/>
                    <a:gd name="T49" fmla="*/ 211 h 213"/>
                    <a:gd name="T50" fmla="*/ 0 w 120"/>
                    <a:gd name="T51" fmla="*/ 5 h 213"/>
                    <a:gd name="T52" fmla="*/ 1 w 120"/>
                    <a:gd name="T53" fmla="*/ 4 h 213"/>
                    <a:gd name="T54" fmla="*/ 1 w 120"/>
                    <a:gd name="T55" fmla="*/ 0 h 213"/>
                    <a:gd name="T56" fmla="*/ 29 w 120"/>
                    <a:gd name="T57" fmla="*/ 0 h 213"/>
                    <a:gd name="T58" fmla="*/ 31 w 120"/>
                    <a:gd name="T5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9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1" y="0"/>
                        <a:pt x="91" y="0"/>
                        <a:pt x="9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8"/>
                        <a:pt x="120" y="8"/>
                      </a:cubicBezTo>
                      <a:cubicBezTo>
                        <a:pt x="120" y="211"/>
                        <a:pt x="120" y="211"/>
                        <a:pt x="120" y="211"/>
                      </a:cubicBezTo>
                      <a:cubicBezTo>
                        <a:pt x="120" y="212"/>
                        <a:pt x="120" y="212"/>
                        <a:pt x="120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2" y="212"/>
                        <a:pt x="62" y="212"/>
                        <a:pt x="62" y="211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2" y="90"/>
                        <a:pt x="62" y="89"/>
                        <a:pt x="62" y="89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62" y="36"/>
                        <a:pt x="63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3"/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530660" cy="1887208"/>
                </a:xfrm>
                <a:custGeom>
                  <a:avLst/>
                  <a:gdLst>
                    <a:gd name="T0" fmla="*/ 31 w 60"/>
                    <a:gd name="T1" fmla="*/ 0 h 213"/>
                    <a:gd name="T2" fmla="*/ 31 w 60"/>
                    <a:gd name="T3" fmla="*/ 0 h 213"/>
                    <a:gd name="T4" fmla="*/ 33 w 60"/>
                    <a:gd name="T5" fmla="*/ 0 h 213"/>
                    <a:gd name="T6" fmla="*/ 60 w 60"/>
                    <a:gd name="T7" fmla="*/ 0 h 213"/>
                    <a:gd name="T8" fmla="*/ 60 w 60"/>
                    <a:gd name="T9" fmla="*/ 34 h 213"/>
                    <a:gd name="T10" fmla="*/ 60 w 60"/>
                    <a:gd name="T11" fmla="*/ 34 h 213"/>
                    <a:gd name="T12" fmla="*/ 60 w 60"/>
                    <a:gd name="T13" fmla="*/ 34 h 213"/>
                    <a:gd name="T14" fmla="*/ 58 w 60"/>
                    <a:gd name="T15" fmla="*/ 38 h 213"/>
                    <a:gd name="T16" fmla="*/ 58 w 60"/>
                    <a:gd name="T17" fmla="*/ 38 h 213"/>
                    <a:gd name="T18" fmla="*/ 58 w 60"/>
                    <a:gd name="T19" fmla="*/ 211 h 213"/>
                    <a:gd name="T20" fmla="*/ 58 w 60"/>
                    <a:gd name="T21" fmla="*/ 213 h 213"/>
                    <a:gd name="T22" fmla="*/ 1 w 60"/>
                    <a:gd name="T23" fmla="*/ 213 h 213"/>
                    <a:gd name="T24" fmla="*/ 0 w 60"/>
                    <a:gd name="T25" fmla="*/ 211 h 213"/>
                    <a:gd name="T26" fmla="*/ 0 w 60"/>
                    <a:gd name="T27" fmla="*/ 5 h 213"/>
                    <a:gd name="T28" fmla="*/ 1 w 60"/>
                    <a:gd name="T29" fmla="*/ 4 h 213"/>
                    <a:gd name="T30" fmla="*/ 1 w 60"/>
                    <a:gd name="T31" fmla="*/ 0 h 213"/>
                    <a:gd name="T32" fmla="*/ 29 w 60"/>
                    <a:gd name="T33" fmla="*/ 0 h 213"/>
                    <a:gd name="T34" fmla="*/ 31 w 60"/>
                    <a:gd name="T3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84"/>
                <p:cNvSpPr>
                  <a:spLocks/>
                </p:cNvSpPr>
                <p:nvPr/>
              </p:nvSpPr>
              <p:spPr bwMode="auto">
                <a:xfrm>
                  <a:off x="9100353" y="6028880"/>
                  <a:ext cx="541873" cy="276542"/>
                </a:xfrm>
                <a:custGeom>
                  <a:avLst/>
                  <a:gdLst>
                    <a:gd name="T0" fmla="*/ 30 w 61"/>
                    <a:gd name="T1" fmla="*/ 0 h 31"/>
                    <a:gd name="T2" fmla="*/ 30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2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1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0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19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8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0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4" y="27"/>
                        <a:pt x="52" y="27"/>
                      </a:cubicBezTo>
                      <a:cubicBezTo>
                        <a:pt x="50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3" y="27"/>
                        <a:pt x="41" y="27"/>
                      </a:cubicBezTo>
                      <a:cubicBezTo>
                        <a:pt x="39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2" y="27"/>
                        <a:pt x="30" y="27"/>
                      </a:cubicBezTo>
                      <a:cubicBezTo>
                        <a:pt x="28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1" y="27"/>
                        <a:pt x="19" y="27"/>
                      </a:cubicBezTo>
                      <a:cubicBezTo>
                        <a:pt x="17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0" y="27"/>
                        <a:pt x="8" y="27"/>
                      </a:cubicBezTo>
                      <a:cubicBezTo>
                        <a:pt x="6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5"/>
                <p:cNvSpPr>
                  <a:spLocks/>
                </p:cNvSpPr>
                <p:nvPr/>
              </p:nvSpPr>
              <p:spPr bwMode="auto">
                <a:xfrm>
                  <a:off x="9092879" y="6215733"/>
                  <a:ext cx="549347" cy="89688"/>
                </a:xfrm>
                <a:custGeom>
                  <a:avLst/>
                  <a:gdLst>
                    <a:gd name="T0" fmla="*/ 61 w 62"/>
                    <a:gd name="T1" fmla="*/ 0 h 10"/>
                    <a:gd name="T2" fmla="*/ 1 w 62"/>
                    <a:gd name="T3" fmla="*/ 0 h 10"/>
                    <a:gd name="T4" fmla="*/ 1 w 62"/>
                    <a:gd name="T5" fmla="*/ 10 h 10"/>
                    <a:gd name="T6" fmla="*/ 62 w 62"/>
                    <a:gd name="T7" fmla="*/ 10 h 10"/>
                    <a:gd name="T8" fmla="*/ 61 w 6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">
                      <a:moveTo>
                        <a:pt x="6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4" y="10"/>
                        <a:pt x="39" y="10"/>
                        <a:pt x="62" y="10"/>
                      </a:cubicBezTo>
                      <a:cubicBezTo>
                        <a:pt x="62" y="7"/>
                        <a:pt x="62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6"/>
                <p:cNvSpPr>
                  <a:spLocks/>
                </p:cNvSpPr>
                <p:nvPr/>
              </p:nvSpPr>
              <p:spPr bwMode="auto">
                <a:xfrm>
                  <a:off x="9675858" y="6028880"/>
                  <a:ext cx="538134" cy="276542"/>
                </a:xfrm>
                <a:custGeom>
                  <a:avLst/>
                  <a:gdLst>
                    <a:gd name="T0" fmla="*/ 31 w 61"/>
                    <a:gd name="T1" fmla="*/ 0 h 31"/>
                    <a:gd name="T2" fmla="*/ 31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3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2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1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20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9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1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5" y="27"/>
                        <a:pt x="53" y="27"/>
                      </a:cubicBezTo>
                      <a:cubicBezTo>
                        <a:pt x="51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4" y="27"/>
                        <a:pt x="42" y="27"/>
                      </a:cubicBezTo>
                      <a:cubicBezTo>
                        <a:pt x="40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3" y="27"/>
                        <a:pt x="31" y="27"/>
                      </a:cubicBezTo>
                      <a:cubicBezTo>
                        <a:pt x="29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2" y="27"/>
                        <a:pt x="20" y="27"/>
                      </a:cubicBezTo>
                      <a:cubicBezTo>
                        <a:pt x="18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1" y="27"/>
                        <a:pt x="9" y="27"/>
                      </a:cubicBezTo>
                      <a:cubicBezTo>
                        <a:pt x="7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7"/>
                <p:cNvSpPr>
                  <a:spLocks/>
                </p:cNvSpPr>
                <p:nvPr/>
              </p:nvSpPr>
              <p:spPr bwMode="auto">
                <a:xfrm>
                  <a:off x="9675858" y="6215733"/>
                  <a:ext cx="538134" cy="89688"/>
                </a:xfrm>
                <a:custGeom>
                  <a:avLst/>
                  <a:gdLst>
                    <a:gd name="T0" fmla="*/ 61 w 61"/>
                    <a:gd name="T1" fmla="*/ 0 h 10"/>
                    <a:gd name="T2" fmla="*/ 61 w 61"/>
                    <a:gd name="T3" fmla="*/ 10 h 10"/>
                    <a:gd name="T4" fmla="*/ 0 w 61"/>
                    <a:gd name="T5" fmla="*/ 10 h 10"/>
                    <a:gd name="T6" fmla="*/ 0 w 61"/>
                    <a:gd name="T7" fmla="*/ 0 h 10"/>
                    <a:gd name="T8" fmla="*/ 61 w 61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">
                      <a:moveTo>
                        <a:pt x="61" y="0"/>
                      </a:moveTo>
                      <a:cubicBezTo>
                        <a:pt x="61" y="3"/>
                        <a:pt x="61" y="7"/>
                        <a:pt x="61" y="10"/>
                      </a:cubicBezTo>
                      <a:cubicBezTo>
                        <a:pt x="38" y="10"/>
                        <a:pt x="23" y="10"/>
                        <a:pt x="0" y="10"/>
                      </a:cubicBezTo>
                      <a:cubicBezTo>
                        <a:pt x="0" y="7"/>
                        <a:pt x="0" y="3"/>
                        <a:pt x="0" y="0"/>
                      </a:cubicBez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8"/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1786308" cy="1898418"/>
                </a:xfrm>
                <a:custGeom>
                  <a:avLst/>
                  <a:gdLst>
                    <a:gd name="T0" fmla="*/ 164 w 202"/>
                    <a:gd name="T1" fmla="*/ 78 h 214"/>
                    <a:gd name="T2" fmla="*/ 164 w 202"/>
                    <a:gd name="T3" fmla="*/ 131 h 214"/>
                    <a:gd name="T4" fmla="*/ 164 w 202"/>
                    <a:gd name="T5" fmla="*/ 214 h 214"/>
                    <a:gd name="T6" fmla="*/ 38 w 202"/>
                    <a:gd name="T7" fmla="*/ 214 h 214"/>
                    <a:gd name="T8" fmla="*/ 38 w 202"/>
                    <a:gd name="T9" fmla="*/ 131 h 214"/>
                    <a:gd name="T10" fmla="*/ 38 w 202"/>
                    <a:gd name="T11" fmla="*/ 127 h 214"/>
                    <a:gd name="T12" fmla="*/ 0 w 202"/>
                    <a:gd name="T13" fmla="*/ 127 h 214"/>
                    <a:gd name="T14" fmla="*/ 3 w 202"/>
                    <a:gd name="T15" fmla="*/ 41 h 214"/>
                    <a:gd name="T16" fmla="*/ 24 w 202"/>
                    <a:gd name="T17" fmla="*/ 11 h 214"/>
                    <a:gd name="T18" fmla="*/ 62 w 202"/>
                    <a:gd name="T19" fmla="*/ 0 h 214"/>
                    <a:gd name="T20" fmla="*/ 89 w 202"/>
                    <a:gd name="T21" fmla="*/ 0 h 214"/>
                    <a:gd name="T22" fmla="*/ 113 w 202"/>
                    <a:gd name="T23" fmla="*/ 0 h 214"/>
                    <a:gd name="T24" fmla="*/ 139 w 202"/>
                    <a:gd name="T25" fmla="*/ 0 h 214"/>
                    <a:gd name="T26" fmla="*/ 174 w 202"/>
                    <a:gd name="T27" fmla="*/ 10 h 214"/>
                    <a:gd name="T28" fmla="*/ 199 w 202"/>
                    <a:gd name="T29" fmla="*/ 46 h 214"/>
                    <a:gd name="T30" fmla="*/ 202 w 202"/>
                    <a:gd name="T31" fmla="*/ 115 h 214"/>
                    <a:gd name="T32" fmla="*/ 164 w 202"/>
                    <a:gd name="T33" fmla="*/ 115 h 214"/>
                    <a:gd name="T34" fmla="*/ 164 w 202"/>
                    <a:gd name="T35" fmla="*/ 78 h 214"/>
                    <a:gd name="T36" fmla="*/ 164 w 202"/>
                    <a:gd name="T37" fmla="*/ 7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2" h="214">
                      <a:moveTo>
                        <a:pt x="164" y="78"/>
                      </a:move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214"/>
                        <a:pt x="164" y="214"/>
                        <a:pt x="164" y="214"/>
                      </a:cubicBez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74" y="10"/>
                        <a:pt x="174" y="10"/>
                        <a:pt x="174" y="10"/>
                      </a:cubicBezTo>
                      <a:cubicBezTo>
                        <a:pt x="199" y="19"/>
                        <a:pt x="198" y="19"/>
                        <a:pt x="199" y="46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9"/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885681" cy="1898418"/>
                </a:xfrm>
                <a:custGeom>
                  <a:avLst/>
                  <a:gdLst>
                    <a:gd name="T0" fmla="*/ 100 w 100"/>
                    <a:gd name="T1" fmla="*/ 214 h 214"/>
                    <a:gd name="T2" fmla="*/ 38 w 100"/>
                    <a:gd name="T3" fmla="*/ 214 h 214"/>
                    <a:gd name="T4" fmla="*/ 38 w 100"/>
                    <a:gd name="T5" fmla="*/ 131 h 214"/>
                    <a:gd name="T6" fmla="*/ 38 w 100"/>
                    <a:gd name="T7" fmla="*/ 127 h 214"/>
                    <a:gd name="T8" fmla="*/ 0 w 100"/>
                    <a:gd name="T9" fmla="*/ 127 h 214"/>
                    <a:gd name="T10" fmla="*/ 3 w 100"/>
                    <a:gd name="T11" fmla="*/ 41 h 214"/>
                    <a:gd name="T12" fmla="*/ 24 w 100"/>
                    <a:gd name="T13" fmla="*/ 11 h 214"/>
                    <a:gd name="T14" fmla="*/ 62 w 100"/>
                    <a:gd name="T15" fmla="*/ 0 h 214"/>
                    <a:gd name="T16" fmla="*/ 89 w 100"/>
                    <a:gd name="T17" fmla="*/ 0 h 214"/>
                    <a:gd name="T18" fmla="*/ 100 w 100"/>
                    <a:gd name="T19" fmla="*/ 0 h 214"/>
                    <a:gd name="T20" fmla="*/ 100 w 100"/>
                    <a:gd name="T21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214">
                      <a:moveTo>
                        <a:pt x="100" y="214"/>
                      </a:move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lnTo>
                        <a:pt x="100" y="214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0"/>
                <p:cNvSpPr>
                  <a:spLocks/>
                </p:cNvSpPr>
                <p:nvPr/>
              </p:nvSpPr>
              <p:spPr bwMode="auto">
                <a:xfrm>
                  <a:off x="9313365" y="2299308"/>
                  <a:ext cx="672668" cy="896892"/>
                </a:xfrm>
                <a:custGeom>
                  <a:avLst/>
                  <a:gdLst>
                    <a:gd name="T0" fmla="*/ 180 w 180"/>
                    <a:gd name="T1" fmla="*/ 71 h 240"/>
                    <a:gd name="T2" fmla="*/ 92 w 180"/>
                    <a:gd name="T3" fmla="*/ 240 h 240"/>
                    <a:gd name="T4" fmla="*/ 0 w 180"/>
                    <a:gd name="T5" fmla="*/ 71 h 240"/>
                    <a:gd name="T6" fmla="*/ 33 w 180"/>
                    <a:gd name="T7" fmla="*/ 69 h 240"/>
                    <a:gd name="T8" fmla="*/ 33 w 180"/>
                    <a:gd name="T9" fmla="*/ 0 h 240"/>
                    <a:gd name="T10" fmla="*/ 151 w 180"/>
                    <a:gd name="T11" fmla="*/ 0 h 240"/>
                    <a:gd name="T12" fmla="*/ 151 w 180"/>
                    <a:gd name="T13" fmla="*/ 69 h 240"/>
                    <a:gd name="T14" fmla="*/ 180 w 180"/>
                    <a:gd name="T15" fmla="*/ 7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40">
                      <a:moveTo>
                        <a:pt x="180" y="71"/>
                      </a:moveTo>
                      <a:lnTo>
                        <a:pt x="92" y="240"/>
                      </a:lnTo>
                      <a:lnTo>
                        <a:pt x="0" y="71"/>
                      </a:lnTo>
                      <a:lnTo>
                        <a:pt x="33" y="69"/>
                      </a:lnTo>
                      <a:lnTo>
                        <a:pt x="33" y="0"/>
                      </a:lnTo>
                      <a:lnTo>
                        <a:pt x="151" y="0"/>
                      </a:lnTo>
                      <a:lnTo>
                        <a:pt x="151" y="69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91"/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459658" cy="373704"/>
                </a:xfrm>
                <a:custGeom>
                  <a:avLst/>
                  <a:gdLst>
                    <a:gd name="T0" fmla="*/ 0 w 52"/>
                    <a:gd name="T1" fmla="*/ 29 h 42"/>
                    <a:gd name="T2" fmla="*/ 2 w 52"/>
                    <a:gd name="T3" fmla="*/ 29 h 42"/>
                    <a:gd name="T4" fmla="*/ 2 w 52"/>
                    <a:gd name="T5" fmla="*/ 0 h 42"/>
                    <a:gd name="T6" fmla="*/ 52 w 52"/>
                    <a:gd name="T7" fmla="*/ 0 h 42"/>
                    <a:gd name="T8" fmla="*/ 52 w 52"/>
                    <a:gd name="T9" fmla="*/ 29 h 42"/>
                    <a:gd name="T10" fmla="*/ 52 w 52"/>
                    <a:gd name="T11" fmla="*/ 29 h 42"/>
                    <a:gd name="T12" fmla="*/ 26 w 52"/>
                    <a:gd name="T13" fmla="*/ 42 h 42"/>
                    <a:gd name="T14" fmla="*/ 0 w 52"/>
                    <a:gd name="T15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46" y="37"/>
                        <a:pt x="37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0D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92"/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440971" cy="284016"/>
                </a:xfrm>
                <a:custGeom>
                  <a:avLst/>
                  <a:gdLst>
                    <a:gd name="T0" fmla="*/ 0 w 50"/>
                    <a:gd name="T1" fmla="*/ 28 h 32"/>
                    <a:gd name="T2" fmla="*/ 0 w 50"/>
                    <a:gd name="T3" fmla="*/ 0 h 32"/>
                    <a:gd name="T4" fmla="*/ 50 w 50"/>
                    <a:gd name="T5" fmla="*/ 0 h 32"/>
                    <a:gd name="T6" fmla="*/ 50 w 50"/>
                    <a:gd name="T7" fmla="*/ 28 h 32"/>
                    <a:gd name="T8" fmla="*/ 25 w 50"/>
                    <a:gd name="T9" fmla="*/ 32 h 32"/>
                    <a:gd name="T10" fmla="*/ 0 w 50"/>
                    <a:gd name="T1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2" y="30"/>
                        <a:pt x="33" y="32"/>
                        <a:pt x="25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CAC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93"/>
                <p:cNvSpPr>
                  <a:spLocks/>
                </p:cNvSpPr>
                <p:nvPr/>
              </p:nvSpPr>
              <p:spPr bwMode="auto">
                <a:xfrm>
                  <a:off x="9376894" y="2299308"/>
                  <a:ext cx="272805" cy="627824"/>
                </a:xfrm>
                <a:custGeom>
                  <a:avLst/>
                  <a:gdLst>
                    <a:gd name="T0" fmla="*/ 73 w 73"/>
                    <a:gd name="T1" fmla="*/ 168 h 168"/>
                    <a:gd name="T2" fmla="*/ 0 w 73"/>
                    <a:gd name="T3" fmla="*/ 71 h 168"/>
                    <a:gd name="T4" fmla="*/ 16 w 73"/>
                    <a:gd name="T5" fmla="*/ 69 h 168"/>
                    <a:gd name="T6" fmla="*/ 16 w 73"/>
                    <a:gd name="T7" fmla="*/ 0 h 168"/>
                    <a:gd name="T8" fmla="*/ 73 w 73"/>
                    <a:gd name="T9" fmla="*/ 0 h 168"/>
                    <a:gd name="T10" fmla="*/ 73 w 73"/>
                    <a:gd name="T11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68">
                      <a:moveTo>
                        <a:pt x="73" y="168"/>
                      </a:moveTo>
                      <a:lnTo>
                        <a:pt x="0" y="71"/>
                      </a:lnTo>
                      <a:lnTo>
                        <a:pt x="16" y="69"/>
                      </a:lnTo>
                      <a:lnTo>
                        <a:pt x="16" y="0"/>
                      </a:lnTo>
                      <a:lnTo>
                        <a:pt x="73" y="0"/>
                      </a:lnTo>
                      <a:lnTo>
                        <a:pt x="73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94"/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231697" cy="373704"/>
                </a:xfrm>
                <a:custGeom>
                  <a:avLst/>
                  <a:gdLst>
                    <a:gd name="T0" fmla="*/ 0 w 26"/>
                    <a:gd name="T1" fmla="*/ 29 h 42"/>
                    <a:gd name="T2" fmla="*/ 2 w 26"/>
                    <a:gd name="T3" fmla="*/ 29 h 42"/>
                    <a:gd name="T4" fmla="*/ 2 w 26"/>
                    <a:gd name="T5" fmla="*/ 0 h 42"/>
                    <a:gd name="T6" fmla="*/ 26 w 26"/>
                    <a:gd name="T7" fmla="*/ 0 h 42"/>
                    <a:gd name="T8" fmla="*/ 26 w 26"/>
                    <a:gd name="T9" fmla="*/ 42 h 42"/>
                    <a:gd name="T10" fmla="*/ 26 w 26"/>
                    <a:gd name="T11" fmla="*/ 42 h 42"/>
                    <a:gd name="T12" fmla="*/ 0 w 26"/>
                    <a:gd name="T13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AE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5"/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213013" cy="284016"/>
                </a:xfrm>
                <a:custGeom>
                  <a:avLst/>
                  <a:gdLst>
                    <a:gd name="T0" fmla="*/ 0 w 24"/>
                    <a:gd name="T1" fmla="*/ 28 h 32"/>
                    <a:gd name="T2" fmla="*/ 0 w 24"/>
                    <a:gd name="T3" fmla="*/ 0 h 32"/>
                    <a:gd name="T4" fmla="*/ 24 w 24"/>
                    <a:gd name="T5" fmla="*/ 0 h 32"/>
                    <a:gd name="T6" fmla="*/ 24 w 24"/>
                    <a:gd name="T7" fmla="*/ 32 h 32"/>
                    <a:gd name="T8" fmla="*/ 0 w 2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DAD6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96"/>
                <p:cNvSpPr>
                  <a:spLocks/>
                </p:cNvSpPr>
                <p:nvPr/>
              </p:nvSpPr>
              <p:spPr bwMode="auto">
                <a:xfrm>
                  <a:off x="8950871" y="1103455"/>
                  <a:ext cx="1412603" cy="1401393"/>
                </a:xfrm>
                <a:custGeom>
                  <a:avLst/>
                  <a:gdLst>
                    <a:gd name="T0" fmla="*/ 80 w 160"/>
                    <a:gd name="T1" fmla="*/ 0 h 158"/>
                    <a:gd name="T2" fmla="*/ 85 w 160"/>
                    <a:gd name="T3" fmla="*/ 1 h 158"/>
                    <a:gd name="T4" fmla="*/ 139 w 160"/>
                    <a:gd name="T5" fmla="*/ 1 h 158"/>
                    <a:gd name="T6" fmla="*/ 143 w 160"/>
                    <a:gd name="T7" fmla="*/ 18 h 158"/>
                    <a:gd name="T8" fmla="*/ 160 w 160"/>
                    <a:gd name="T9" fmla="*/ 35 h 158"/>
                    <a:gd name="T10" fmla="*/ 160 w 160"/>
                    <a:gd name="T11" fmla="*/ 77 h 158"/>
                    <a:gd name="T12" fmla="*/ 159 w 160"/>
                    <a:gd name="T13" fmla="*/ 77 h 158"/>
                    <a:gd name="T14" fmla="*/ 159 w 160"/>
                    <a:gd name="T15" fmla="*/ 79 h 158"/>
                    <a:gd name="T16" fmla="*/ 80 w 160"/>
                    <a:gd name="T17" fmla="*/ 158 h 158"/>
                    <a:gd name="T18" fmla="*/ 0 w 160"/>
                    <a:gd name="T19" fmla="*/ 79 h 158"/>
                    <a:gd name="T20" fmla="*/ 0 w 160"/>
                    <a:gd name="T21" fmla="*/ 73 h 158"/>
                    <a:gd name="T22" fmla="*/ 0 w 160"/>
                    <a:gd name="T23" fmla="*/ 17 h 158"/>
                    <a:gd name="T24" fmla="*/ 12 w 160"/>
                    <a:gd name="T25" fmla="*/ 1 h 158"/>
                    <a:gd name="T26" fmla="*/ 75 w 160"/>
                    <a:gd name="T27" fmla="*/ 1 h 158"/>
                    <a:gd name="T28" fmla="*/ 80 w 160"/>
                    <a:gd name="T2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7"/>
                <p:cNvSpPr>
                  <a:spLocks/>
                </p:cNvSpPr>
                <p:nvPr/>
              </p:nvSpPr>
              <p:spPr bwMode="auto">
                <a:xfrm>
                  <a:off x="8950871" y="1110929"/>
                  <a:ext cx="609140" cy="1382707"/>
                </a:xfrm>
                <a:custGeom>
                  <a:avLst/>
                  <a:gdLst>
                    <a:gd name="T0" fmla="*/ 69 w 69"/>
                    <a:gd name="T1" fmla="*/ 156 h 156"/>
                    <a:gd name="T2" fmla="*/ 0 w 69"/>
                    <a:gd name="T3" fmla="*/ 78 h 156"/>
                    <a:gd name="T4" fmla="*/ 0 w 69"/>
                    <a:gd name="T5" fmla="*/ 72 h 156"/>
                    <a:gd name="T6" fmla="*/ 0 w 69"/>
                    <a:gd name="T7" fmla="*/ 16 h 156"/>
                    <a:gd name="T8" fmla="*/ 12 w 69"/>
                    <a:gd name="T9" fmla="*/ 0 h 156"/>
                    <a:gd name="T10" fmla="*/ 69 w 69"/>
                    <a:gd name="T11" fmla="*/ 0 h 156"/>
                    <a:gd name="T12" fmla="*/ 69 w 69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98"/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1483608" cy="594192"/>
                </a:xfrm>
                <a:custGeom>
                  <a:avLst/>
                  <a:gdLst>
                    <a:gd name="T0" fmla="*/ 168 w 168"/>
                    <a:gd name="T1" fmla="*/ 43 h 67"/>
                    <a:gd name="T2" fmla="*/ 168 w 168"/>
                    <a:gd name="T3" fmla="*/ 67 h 67"/>
                    <a:gd name="T4" fmla="*/ 143 w 168"/>
                    <a:gd name="T5" fmla="*/ 67 h 67"/>
                    <a:gd name="T6" fmla="*/ 136 w 168"/>
                    <a:gd name="T7" fmla="*/ 67 h 67"/>
                    <a:gd name="T8" fmla="*/ 136 w 168"/>
                    <a:gd name="T9" fmla="*/ 43 h 67"/>
                    <a:gd name="T10" fmla="*/ 135 w 168"/>
                    <a:gd name="T11" fmla="*/ 43 h 67"/>
                    <a:gd name="T12" fmla="*/ 119 w 168"/>
                    <a:gd name="T13" fmla="*/ 66 h 67"/>
                    <a:gd name="T14" fmla="*/ 110 w 168"/>
                    <a:gd name="T15" fmla="*/ 67 h 67"/>
                    <a:gd name="T16" fmla="*/ 109 w 168"/>
                    <a:gd name="T17" fmla="*/ 67 h 67"/>
                    <a:gd name="T18" fmla="*/ 107 w 168"/>
                    <a:gd name="T19" fmla="*/ 67 h 67"/>
                    <a:gd name="T20" fmla="*/ 107 w 168"/>
                    <a:gd name="T21" fmla="*/ 67 h 67"/>
                    <a:gd name="T22" fmla="*/ 88 w 168"/>
                    <a:gd name="T23" fmla="*/ 67 h 67"/>
                    <a:gd name="T24" fmla="*/ 88 w 168"/>
                    <a:gd name="T25" fmla="*/ 67 h 67"/>
                    <a:gd name="T26" fmla="*/ 88 w 168"/>
                    <a:gd name="T27" fmla="*/ 67 h 67"/>
                    <a:gd name="T28" fmla="*/ 24 w 168"/>
                    <a:gd name="T29" fmla="*/ 67 h 67"/>
                    <a:gd name="T30" fmla="*/ 0 w 168"/>
                    <a:gd name="T31" fmla="*/ 43 h 67"/>
                    <a:gd name="T32" fmla="*/ 0 w 168"/>
                    <a:gd name="T33" fmla="*/ 0 h 67"/>
                    <a:gd name="T34" fmla="*/ 41 w 168"/>
                    <a:gd name="T35" fmla="*/ 0 h 67"/>
                    <a:gd name="T36" fmla="*/ 90 w 168"/>
                    <a:gd name="T37" fmla="*/ 0 h 67"/>
                    <a:gd name="T38" fmla="*/ 90 w 168"/>
                    <a:gd name="T39" fmla="*/ 0 h 67"/>
                    <a:gd name="T40" fmla="*/ 116 w 168"/>
                    <a:gd name="T41" fmla="*/ 0 h 67"/>
                    <a:gd name="T42" fmla="*/ 116 w 168"/>
                    <a:gd name="T43" fmla="*/ 0 h 67"/>
                    <a:gd name="T44" fmla="*/ 124 w 168"/>
                    <a:gd name="T45" fmla="*/ 0 h 67"/>
                    <a:gd name="T46" fmla="*/ 168 w 168"/>
                    <a:gd name="T47" fmla="*/ 41 h 67"/>
                    <a:gd name="T48" fmla="*/ 168 w 168"/>
                    <a:gd name="T4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67">
                      <a:moveTo>
                        <a:pt x="168" y="43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43" y="67"/>
                        <a:pt x="143" y="67"/>
                        <a:pt x="143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4" y="54"/>
                        <a:pt x="128" y="63"/>
                        <a:pt x="119" y="66"/>
                      </a:cubicBezTo>
                      <a:cubicBezTo>
                        <a:pt x="116" y="67"/>
                        <a:pt x="113" y="67"/>
                        <a:pt x="110" y="67"/>
                      </a:cubicBezTo>
                      <a:cubicBezTo>
                        <a:pt x="110" y="67"/>
                        <a:pt x="109" y="67"/>
                        <a:pt x="10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8" y="0"/>
                        <a:pt x="167" y="18"/>
                        <a:pt x="168" y="41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99"/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691355" cy="594192"/>
                </a:xfrm>
                <a:custGeom>
                  <a:avLst/>
                  <a:gdLst>
                    <a:gd name="T0" fmla="*/ 78 w 78"/>
                    <a:gd name="T1" fmla="*/ 67 h 67"/>
                    <a:gd name="T2" fmla="*/ 24 w 78"/>
                    <a:gd name="T3" fmla="*/ 67 h 67"/>
                    <a:gd name="T4" fmla="*/ 0 w 78"/>
                    <a:gd name="T5" fmla="*/ 43 h 67"/>
                    <a:gd name="T6" fmla="*/ 0 w 78"/>
                    <a:gd name="T7" fmla="*/ 0 h 67"/>
                    <a:gd name="T8" fmla="*/ 41 w 78"/>
                    <a:gd name="T9" fmla="*/ 0 h 67"/>
                    <a:gd name="T10" fmla="*/ 78 w 78"/>
                    <a:gd name="T11" fmla="*/ 0 h 67"/>
                    <a:gd name="T12" fmla="*/ 78 w 78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7">
                      <a:moveTo>
                        <a:pt x="78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78" y="67"/>
                      </a:lnTo>
                      <a:close/>
                    </a:path>
                  </a:pathLst>
                </a:custGeom>
                <a:solidFill>
                  <a:srgbClr val="8A62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00"/>
                <p:cNvSpPr>
                  <a:spLocks/>
                </p:cNvSpPr>
                <p:nvPr/>
              </p:nvSpPr>
              <p:spPr bwMode="auto">
                <a:xfrm>
                  <a:off x="10071984" y="995806"/>
                  <a:ext cx="284015" cy="866996"/>
                </a:xfrm>
                <a:custGeom>
                  <a:avLst/>
                  <a:gdLst>
                    <a:gd name="T0" fmla="*/ 2 w 32"/>
                    <a:gd name="T1" fmla="*/ 0 h 98"/>
                    <a:gd name="T2" fmla="*/ 1 w 32"/>
                    <a:gd name="T3" fmla="*/ 16 h 98"/>
                    <a:gd name="T4" fmla="*/ 1 w 32"/>
                    <a:gd name="T5" fmla="*/ 80 h 98"/>
                    <a:gd name="T6" fmla="*/ 17 w 32"/>
                    <a:gd name="T7" fmla="*/ 98 h 98"/>
                    <a:gd name="T8" fmla="*/ 17 w 32"/>
                    <a:gd name="T9" fmla="*/ 98 h 98"/>
                    <a:gd name="T10" fmla="*/ 18 w 32"/>
                    <a:gd name="T11" fmla="*/ 98 h 98"/>
                    <a:gd name="T12" fmla="*/ 32 w 32"/>
                    <a:gd name="T13" fmla="*/ 98 h 98"/>
                    <a:gd name="T14" fmla="*/ 32 w 32"/>
                    <a:gd name="T15" fmla="*/ 82 h 98"/>
                    <a:gd name="T16" fmla="*/ 32 w 32"/>
                    <a:gd name="T17" fmla="*/ 80 h 98"/>
                    <a:gd name="T18" fmla="*/ 32 w 32"/>
                    <a:gd name="T19" fmla="*/ 36 h 98"/>
                    <a:gd name="T20" fmla="*/ 2 w 32"/>
                    <a:gd name="T2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98">
                      <a:moveTo>
                        <a:pt x="2" y="0"/>
                      </a:moveTo>
                      <a:cubicBezTo>
                        <a:pt x="0" y="3"/>
                        <a:pt x="1" y="9"/>
                        <a:pt x="1" y="16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1" y="90"/>
                        <a:pt x="8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8" y="98"/>
                        <a:pt x="18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2" y="81"/>
                        <a:pt x="32" y="81"/>
                        <a:pt x="32" y="8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0" y="19"/>
                        <a:pt x="18" y="5"/>
                        <a:pt x="2" y="0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02"/>
                <p:cNvSpPr>
                  <a:spLocks/>
                </p:cNvSpPr>
                <p:nvPr/>
              </p:nvSpPr>
              <p:spPr bwMode="auto">
                <a:xfrm>
                  <a:off x="8704226" y="3532534"/>
                  <a:ext cx="467132" cy="396126"/>
                </a:xfrm>
                <a:custGeom>
                  <a:avLst/>
                  <a:gdLst>
                    <a:gd name="T0" fmla="*/ 53 w 53"/>
                    <a:gd name="T1" fmla="*/ 25 h 45"/>
                    <a:gd name="T2" fmla="*/ 39 w 53"/>
                    <a:gd name="T3" fmla="*/ 40 h 45"/>
                    <a:gd name="T4" fmla="*/ 28 w 53"/>
                    <a:gd name="T5" fmla="*/ 44 h 45"/>
                    <a:gd name="T6" fmla="*/ 16 w 53"/>
                    <a:gd name="T7" fmla="*/ 41 h 45"/>
                    <a:gd name="T8" fmla="*/ 0 w 53"/>
                    <a:gd name="T9" fmla="*/ 26 h 45"/>
                    <a:gd name="T10" fmla="*/ 25 w 53"/>
                    <a:gd name="T11" fmla="*/ 0 h 45"/>
                    <a:gd name="T12" fmla="*/ 53 w 53"/>
                    <a:gd name="T13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5">
                      <a:moveTo>
                        <a:pt x="53" y="25"/>
                      </a:move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6" y="43"/>
                        <a:pt x="32" y="44"/>
                        <a:pt x="28" y="44"/>
                      </a:cubicBezTo>
                      <a:cubicBezTo>
                        <a:pt x="23" y="45"/>
                        <a:pt x="20" y="44"/>
                        <a:pt x="16" y="41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5"/>
                <p:cNvSpPr>
                  <a:spLocks/>
                </p:cNvSpPr>
                <p:nvPr/>
              </p:nvSpPr>
              <p:spPr bwMode="auto">
                <a:xfrm>
                  <a:off x="10213992" y="3353157"/>
                  <a:ext cx="336334" cy="1020215"/>
                </a:xfrm>
                <a:custGeom>
                  <a:avLst/>
                  <a:gdLst>
                    <a:gd name="T0" fmla="*/ 38 w 38"/>
                    <a:gd name="T1" fmla="*/ 20 h 115"/>
                    <a:gd name="T2" fmla="*/ 38 w 38"/>
                    <a:gd name="T3" fmla="*/ 96 h 115"/>
                    <a:gd name="T4" fmla="*/ 19 w 38"/>
                    <a:gd name="T5" fmla="*/ 115 h 115"/>
                    <a:gd name="T6" fmla="*/ 19 w 38"/>
                    <a:gd name="T7" fmla="*/ 115 h 115"/>
                    <a:gd name="T8" fmla="*/ 0 w 38"/>
                    <a:gd name="T9" fmla="*/ 96 h 115"/>
                    <a:gd name="T10" fmla="*/ 0 w 38"/>
                    <a:gd name="T11" fmla="*/ 0 h 115"/>
                    <a:gd name="T12" fmla="*/ 6 w 38"/>
                    <a:gd name="T13" fmla="*/ 0 h 115"/>
                    <a:gd name="T14" fmla="*/ 38 w 38"/>
                    <a:gd name="T15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115">
                      <a:moveTo>
                        <a:pt x="38" y="20"/>
                      </a:move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38" y="106"/>
                        <a:pt x="30" y="115"/>
                        <a:pt x="19" y="115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9" y="115"/>
                        <a:pt x="0" y="10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6"/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201800" cy="213014"/>
                </a:xfrm>
                <a:custGeom>
                  <a:avLst/>
                  <a:gdLst>
                    <a:gd name="T0" fmla="*/ 0 w 54"/>
                    <a:gd name="T1" fmla="*/ 14 h 57"/>
                    <a:gd name="T2" fmla="*/ 28 w 54"/>
                    <a:gd name="T3" fmla="*/ 57 h 57"/>
                    <a:gd name="T4" fmla="*/ 54 w 54"/>
                    <a:gd name="T5" fmla="*/ 14 h 57"/>
                    <a:gd name="T6" fmla="*/ 28 w 54"/>
                    <a:gd name="T7" fmla="*/ 0 h 57"/>
                    <a:gd name="T8" fmla="*/ 0 w 54"/>
                    <a:gd name="T9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7">
                      <a:moveTo>
                        <a:pt x="0" y="14"/>
                      </a:moveTo>
                      <a:lnTo>
                        <a:pt x="28" y="57"/>
                      </a:lnTo>
                      <a:lnTo>
                        <a:pt x="54" y="14"/>
                      </a:lnTo>
                      <a:lnTo>
                        <a:pt x="28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7"/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89689" cy="194325"/>
                </a:xfrm>
                <a:custGeom>
                  <a:avLst/>
                  <a:gdLst>
                    <a:gd name="T0" fmla="*/ 0 w 24"/>
                    <a:gd name="T1" fmla="*/ 14 h 52"/>
                    <a:gd name="T2" fmla="*/ 24 w 24"/>
                    <a:gd name="T3" fmla="*/ 52 h 52"/>
                    <a:gd name="T4" fmla="*/ 24 w 24"/>
                    <a:gd name="T5" fmla="*/ 0 h 52"/>
                    <a:gd name="T6" fmla="*/ 0 w 24"/>
                    <a:gd name="T7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52">
                      <a:moveTo>
                        <a:pt x="0" y="1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08"/>
                <p:cNvSpPr>
                  <a:spLocks/>
                </p:cNvSpPr>
                <p:nvPr/>
              </p:nvSpPr>
              <p:spPr bwMode="auto">
                <a:xfrm>
                  <a:off x="9313365" y="2557166"/>
                  <a:ext cx="336334" cy="239172"/>
                </a:xfrm>
                <a:custGeom>
                  <a:avLst/>
                  <a:gdLst>
                    <a:gd name="T0" fmla="*/ 33 w 90"/>
                    <a:gd name="T1" fmla="*/ 0 h 64"/>
                    <a:gd name="T2" fmla="*/ 0 w 90"/>
                    <a:gd name="T3" fmla="*/ 0 h 64"/>
                    <a:gd name="T4" fmla="*/ 35 w 90"/>
                    <a:gd name="T5" fmla="*/ 64 h 64"/>
                    <a:gd name="T6" fmla="*/ 90 w 90"/>
                    <a:gd name="T7" fmla="*/ 31 h 64"/>
                    <a:gd name="T8" fmla="*/ 33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35" y="64"/>
                      </a:lnTo>
                      <a:lnTo>
                        <a:pt x="90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09"/>
                <p:cNvSpPr>
                  <a:spLocks/>
                </p:cNvSpPr>
                <p:nvPr/>
              </p:nvSpPr>
              <p:spPr bwMode="auto">
                <a:xfrm>
                  <a:off x="9657174" y="2557166"/>
                  <a:ext cx="336334" cy="239172"/>
                </a:xfrm>
                <a:custGeom>
                  <a:avLst/>
                  <a:gdLst>
                    <a:gd name="T0" fmla="*/ 57 w 90"/>
                    <a:gd name="T1" fmla="*/ 0 h 64"/>
                    <a:gd name="T2" fmla="*/ 90 w 90"/>
                    <a:gd name="T3" fmla="*/ 0 h 64"/>
                    <a:gd name="T4" fmla="*/ 55 w 90"/>
                    <a:gd name="T5" fmla="*/ 64 h 64"/>
                    <a:gd name="T6" fmla="*/ 0 w 90"/>
                    <a:gd name="T7" fmla="*/ 31 h 64"/>
                    <a:gd name="T8" fmla="*/ 57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57" y="0"/>
                      </a:moveTo>
                      <a:lnTo>
                        <a:pt x="90" y="0"/>
                      </a:lnTo>
                      <a:lnTo>
                        <a:pt x="55" y="64"/>
                      </a:lnTo>
                      <a:lnTo>
                        <a:pt x="0" y="3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10"/>
                <p:cNvSpPr>
                  <a:spLocks/>
                </p:cNvSpPr>
                <p:nvPr/>
              </p:nvSpPr>
              <p:spPr bwMode="auto">
                <a:xfrm>
                  <a:off x="9571220" y="2785126"/>
                  <a:ext cx="168168" cy="411075"/>
                </a:xfrm>
                <a:custGeom>
                  <a:avLst/>
                  <a:gdLst>
                    <a:gd name="T0" fmla="*/ 0 w 45"/>
                    <a:gd name="T1" fmla="*/ 67 h 110"/>
                    <a:gd name="T2" fmla="*/ 23 w 45"/>
                    <a:gd name="T3" fmla="*/ 0 h 110"/>
                    <a:gd name="T4" fmla="*/ 45 w 45"/>
                    <a:gd name="T5" fmla="*/ 69 h 110"/>
                    <a:gd name="T6" fmla="*/ 23 w 45"/>
                    <a:gd name="T7" fmla="*/ 110 h 110"/>
                    <a:gd name="T8" fmla="*/ 0 w 45"/>
                    <a:gd name="T9" fmla="*/ 6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0">
                      <a:moveTo>
                        <a:pt x="0" y="67"/>
                      </a:moveTo>
                      <a:lnTo>
                        <a:pt x="23" y="0"/>
                      </a:lnTo>
                      <a:lnTo>
                        <a:pt x="45" y="69"/>
                      </a:lnTo>
                      <a:lnTo>
                        <a:pt x="23" y="11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11"/>
                <p:cNvSpPr>
                  <a:spLocks/>
                </p:cNvSpPr>
                <p:nvPr/>
              </p:nvSpPr>
              <p:spPr bwMode="auto">
                <a:xfrm>
                  <a:off x="9571220" y="2815022"/>
                  <a:ext cx="78479" cy="362494"/>
                </a:xfrm>
                <a:custGeom>
                  <a:avLst/>
                  <a:gdLst>
                    <a:gd name="T0" fmla="*/ 0 w 21"/>
                    <a:gd name="T1" fmla="*/ 59 h 97"/>
                    <a:gd name="T2" fmla="*/ 21 w 21"/>
                    <a:gd name="T3" fmla="*/ 0 h 97"/>
                    <a:gd name="T4" fmla="*/ 21 w 21"/>
                    <a:gd name="T5" fmla="*/ 97 h 97"/>
                    <a:gd name="T6" fmla="*/ 0 w 21"/>
                    <a:gd name="T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7">
                      <a:moveTo>
                        <a:pt x="0" y="59"/>
                      </a:moveTo>
                      <a:lnTo>
                        <a:pt x="21" y="0"/>
                      </a:lnTo>
                      <a:lnTo>
                        <a:pt x="21" y="9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2"/>
                <p:cNvSpPr>
                  <a:spLocks/>
                </p:cNvSpPr>
                <p:nvPr/>
              </p:nvSpPr>
              <p:spPr bwMode="auto">
                <a:xfrm>
                  <a:off x="9190042" y="2564640"/>
                  <a:ext cx="467132" cy="949210"/>
                </a:xfrm>
                <a:custGeom>
                  <a:avLst/>
                  <a:gdLst>
                    <a:gd name="T0" fmla="*/ 33 w 125"/>
                    <a:gd name="T1" fmla="*/ 0 h 254"/>
                    <a:gd name="T2" fmla="*/ 0 w 125"/>
                    <a:gd name="T3" fmla="*/ 83 h 254"/>
                    <a:gd name="T4" fmla="*/ 54 w 125"/>
                    <a:gd name="T5" fmla="*/ 81 h 254"/>
                    <a:gd name="T6" fmla="*/ 12 w 125"/>
                    <a:gd name="T7" fmla="*/ 128 h 254"/>
                    <a:gd name="T8" fmla="*/ 123 w 125"/>
                    <a:gd name="T9" fmla="*/ 254 h 254"/>
                    <a:gd name="T10" fmla="*/ 125 w 125"/>
                    <a:gd name="T11" fmla="*/ 169 h 254"/>
                    <a:gd name="T12" fmla="*/ 33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33" y="0"/>
                      </a:moveTo>
                      <a:lnTo>
                        <a:pt x="0" y="83"/>
                      </a:lnTo>
                      <a:lnTo>
                        <a:pt x="54" y="81"/>
                      </a:lnTo>
                      <a:lnTo>
                        <a:pt x="12" y="128"/>
                      </a:lnTo>
                      <a:lnTo>
                        <a:pt x="123" y="254"/>
                      </a:lnTo>
                      <a:lnTo>
                        <a:pt x="125" y="16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13"/>
                <p:cNvSpPr>
                  <a:spLocks/>
                </p:cNvSpPr>
                <p:nvPr/>
              </p:nvSpPr>
              <p:spPr bwMode="auto">
                <a:xfrm>
                  <a:off x="9649700" y="2564640"/>
                  <a:ext cx="467132" cy="949210"/>
                </a:xfrm>
                <a:custGeom>
                  <a:avLst/>
                  <a:gdLst>
                    <a:gd name="T0" fmla="*/ 92 w 125"/>
                    <a:gd name="T1" fmla="*/ 0 h 254"/>
                    <a:gd name="T2" fmla="*/ 125 w 125"/>
                    <a:gd name="T3" fmla="*/ 83 h 254"/>
                    <a:gd name="T4" fmla="*/ 71 w 125"/>
                    <a:gd name="T5" fmla="*/ 81 h 254"/>
                    <a:gd name="T6" fmla="*/ 113 w 125"/>
                    <a:gd name="T7" fmla="*/ 128 h 254"/>
                    <a:gd name="T8" fmla="*/ 0 w 125"/>
                    <a:gd name="T9" fmla="*/ 254 h 254"/>
                    <a:gd name="T10" fmla="*/ 0 w 125"/>
                    <a:gd name="T11" fmla="*/ 169 h 254"/>
                    <a:gd name="T12" fmla="*/ 92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92" y="0"/>
                      </a:moveTo>
                      <a:lnTo>
                        <a:pt x="125" y="83"/>
                      </a:lnTo>
                      <a:lnTo>
                        <a:pt x="71" y="81"/>
                      </a:lnTo>
                      <a:lnTo>
                        <a:pt x="113" y="128"/>
                      </a:lnTo>
                      <a:lnTo>
                        <a:pt x="0" y="254"/>
                      </a:lnTo>
                      <a:lnTo>
                        <a:pt x="0" y="16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4"/>
                <p:cNvSpPr>
                  <a:spLocks/>
                </p:cNvSpPr>
                <p:nvPr/>
              </p:nvSpPr>
              <p:spPr bwMode="auto">
                <a:xfrm>
                  <a:off x="8199726" y="3061667"/>
                  <a:ext cx="369969" cy="373704"/>
                </a:xfrm>
                <a:custGeom>
                  <a:avLst/>
                  <a:gdLst>
                    <a:gd name="T0" fmla="*/ 42 w 42"/>
                    <a:gd name="T1" fmla="*/ 14 h 42"/>
                    <a:gd name="T2" fmla="*/ 34 w 42"/>
                    <a:gd name="T3" fmla="*/ 7 h 42"/>
                    <a:gd name="T4" fmla="*/ 7 w 42"/>
                    <a:gd name="T5" fmla="*/ 8 h 42"/>
                    <a:gd name="T6" fmla="*/ 7 w 42"/>
                    <a:gd name="T7" fmla="*/ 8 h 42"/>
                    <a:gd name="T8" fmla="*/ 8 w 42"/>
                    <a:gd name="T9" fmla="*/ 35 h 42"/>
                    <a:gd name="T10" fmla="*/ 17 w 42"/>
                    <a:gd name="T11" fmla="*/ 42 h 42"/>
                    <a:gd name="T12" fmla="*/ 42 w 42"/>
                    <a:gd name="T13" fmla="*/ 1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2">
                      <a:moveTo>
                        <a:pt x="42" y="14"/>
                      </a:move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7" y="0"/>
                        <a:pt x="14" y="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0" y="16"/>
                        <a:pt x="1" y="28"/>
                        <a:pt x="8" y="3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5"/>
                <p:cNvSpPr>
                  <a:spLocks/>
                </p:cNvSpPr>
                <p:nvPr/>
              </p:nvSpPr>
              <p:spPr bwMode="auto">
                <a:xfrm>
                  <a:off x="8233358" y="2919658"/>
                  <a:ext cx="257857" cy="239172"/>
                </a:xfrm>
                <a:custGeom>
                  <a:avLst/>
                  <a:gdLst>
                    <a:gd name="T0" fmla="*/ 2 w 29"/>
                    <a:gd name="T1" fmla="*/ 8 h 27"/>
                    <a:gd name="T2" fmla="*/ 1 w 29"/>
                    <a:gd name="T3" fmla="*/ 2 h 27"/>
                    <a:gd name="T4" fmla="*/ 7 w 29"/>
                    <a:gd name="T5" fmla="*/ 2 h 27"/>
                    <a:gd name="T6" fmla="*/ 27 w 29"/>
                    <a:gd name="T7" fmla="*/ 19 h 27"/>
                    <a:gd name="T8" fmla="*/ 27 w 29"/>
                    <a:gd name="T9" fmla="*/ 25 h 27"/>
                    <a:gd name="T10" fmla="*/ 22 w 29"/>
                    <a:gd name="T11" fmla="*/ 26 h 27"/>
                    <a:gd name="T12" fmla="*/ 2 w 29"/>
                    <a:gd name="T1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7">
                      <a:moveTo>
                        <a:pt x="2" y="8"/>
                      </a:move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21"/>
                        <a:pt x="29" y="23"/>
                        <a:pt x="27" y="25"/>
                      </a:cubicBezTo>
                      <a:cubicBezTo>
                        <a:pt x="26" y="27"/>
                        <a:pt x="23" y="27"/>
                        <a:pt x="22" y="26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16"/>
                <p:cNvSpPr>
                  <a:spLocks/>
                </p:cNvSpPr>
                <p:nvPr/>
              </p:nvSpPr>
              <p:spPr bwMode="auto">
                <a:xfrm>
                  <a:off x="8412736" y="2957031"/>
                  <a:ext cx="168168" cy="254120"/>
                </a:xfrm>
                <a:custGeom>
                  <a:avLst/>
                  <a:gdLst>
                    <a:gd name="T0" fmla="*/ 2 w 19"/>
                    <a:gd name="T1" fmla="*/ 7 h 29"/>
                    <a:gd name="T2" fmla="*/ 9 w 19"/>
                    <a:gd name="T3" fmla="*/ 4 h 29"/>
                    <a:gd name="T4" fmla="*/ 14 w 19"/>
                    <a:gd name="T5" fmla="*/ 10 h 29"/>
                    <a:gd name="T6" fmla="*/ 18 w 19"/>
                    <a:gd name="T7" fmla="*/ 23 h 29"/>
                    <a:gd name="T8" fmla="*/ 16 w 19"/>
                    <a:gd name="T9" fmla="*/ 28 h 29"/>
                    <a:gd name="T10" fmla="*/ 11 w 19"/>
                    <a:gd name="T11" fmla="*/ 26 h 29"/>
                    <a:gd name="T12" fmla="*/ 7 w 19"/>
                    <a:gd name="T13" fmla="*/ 15 h 29"/>
                    <a:gd name="T14" fmla="*/ 2 w 19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9">
                      <a:moveTo>
                        <a:pt x="2" y="7"/>
                      </a:moveTo>
                      <a:cubicBezTo>
                        <a:pt x="0" y="2"/>
                        <a:pt x="7" y="0"/>
                        <a:pt x="9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5"/>
                        <a:pt x="18" y="27"/>
                        <a:pt x="16" y="28"/>
                      </a:cubicBezTo>
                      <a:cubicBezTo>
                        <a:pt x="14" y="29"/>
                        <a:pt x="11" y="28"/>
                        <a:pt x="11" y="26"/>
                      </a:cubicBezTo>
                      <a:cubicBezTo>
                        <a:pt x="7" y="15"/>
                        <a:pt x="7" y="15"/>
                        <a:pt x="7" y="15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17"/>
                <p:cNvSpPr>
                  <a:spLocks/>
                </p:cNvSpPr>
                <p:nvPr/>
              </p:nvSpPr>
              <p:spPr bwMode="auto">
                <a:xfrm>
                  <a:off x="10083197" y="4212677"/>
                  <a:ext cx="627824" cy="302702"/>
                </a:xfrm>
                <a:custGeom>
                  <a:avLst/>
                  <a:gdLst>
                    <a:gd name="T0" fmla="*/ 23 w 71"/>
                    <a:gd name="T1" fmla="*/ 0 h 34"/>
                    <a:gd name="T2" fmla="*/ 49 w 71"/>
                    <a:gd name="T3" fmla="*/ 0 h 34"/>
                    <a:gd name="T4" fmla="*/ 49 w 71"/>
                    <a:gd name="T5" fmla="*/ 0 h 34"/>
                    <a:gd name="T6" fmla="*/ 49 w 71"/>
                    <a:gd name="T7" fmla="*/ 0 h 34"/>
                    <a:gd name="T8" fmla="*/ 65 w 71"/>
                    <a:gd name="T9" fmla="*/ 7 h 34"/>
                    <a:gd name="T10" fmla="*/ 71 w 71"/>
                    <a:gd name="T11" fmla="*/ 22 h 34"/>
                    <a:gd name="T12" fmla="*/ 71 w 71"/>
                    <a:gd name="T13" fmla="*/ 22 h 34"/>
                    <a:gd name="T14" fmla="*/ 71 w 71"/>
                    <a:gd name="T15" fmla="*/ 22 h 34"/>
                    <a:gd name="T16" fmla="*/ 71 w 71"/>
                    <a:gd name="T17" fmla="*/ 34 h 34"/>
                    <a:gd name="T18" fmla="*/ 62 w 71"/>
                    <a:gd name="T19" fmla="*/ 34 h 34"/>
                    <a:gd name="T20" fmla="*/ 62 w 71"/>
                    <a:gd name="T21" fmla="*/ 22 h 34"/>
                    <a:gd name="T22" fmla="*/ 62 w 71"/>
                    <a:gd name="T23" fmla="*/ 22 h 34"/>
                    <a:gd name="T24" fmla="*/ 62 w 71"/>
                    <a:gd name="T25" fmla="*/ 22 h 34"/>
                    <a:gd name="T26" fmla="*/ 58 w 71"/>
                    <a:gd name="T27" fmla="*/ 14 h 34"/>
                    <a:gd name="T28" fmla="*/ 49 w 71"/>
                    <a:gd name="T29" fmla="*/ 10 h 34"/>
                    <a:gd name="T30" fmla="*/ 49 w 71"/>
                    <a:gd name="T31" fmla="*/ 10 h 34"/>
                    <a:gd name="T32" fmla="*/ 49 w 71"/>
                    <a:gd name="T33" fmla="*/ 10 h 34"/>
                    <a:gd name="T34" fmla="*/ 23 w 71"/>
                    <a:gd name="T35" fmla="*/ 10 h 34"/>
                    <a:gd name="T36" fmla="*/ 23 w 71"/>
                    <a:gd name="T37" fmla="*/ 10 h 34"/>
                    <a:gd name="T38" fmla="*/ 23 w 71"/>
                    <a:gd name="T39" fmla="*/ 10 h 34"/>
                    <a:gd name="T40" fmla="*/ 14 w 71"/>
                    <a:gd name="T41" fmla="*/ 14 h 34"/>
                    <a:gd name="T42" fmla="*/ 10 w 71"/>
                    <a:gd name="T43" fmla="*/ 22 h 34"/>
                    <a:gd name="T44" fmla="*/ 10 w 71"/>
                    <a:gd name="T45" fmla="*/ 22 h 34"/>
                    <a:gd name="T46" fmla="*/ 10 w 71"/>
                    <a:gd name="T47" fmla="*/ 22 h 34"/>
                    <a:gd name="T48" fmla="*/ 10 w 71"/>
                    <a:gd name="T49" fmla="*/ 34 h 34"/>
                    <a:gd name="T50" fmla="*/ 0 w 71"/>
                    <a:gd name="T51" fmla="*/ 34 h 34"/>
                    <a:gd name="T52" fmla="*/ 0 w 71"/>
                    <a:gd name="T53" fmla="*/ 22 h 34"/>
                    <a:gd name="T54" fmla="*/ 0 w 71"/>
                    <a:gd name="T55" fmla="*/ 22 h 34"/>
                    <a:gd name="T56" fmla="*/ 0 w 71"/>
                    <a:gd name="T57" fmla="*/ 22 h 34"/>
                    <a:gd name="T58" fmla="*/ 7 w 71"/>
                    <a:gd name="T59" fmla="*/ 7 h 34"/>
                    <a:gd name="T60" fmla="*/ 23 w 71"/>
                    <a:gd name="T61" fmla="*/ 0 h 34"/>
                    <a:gd name="T62" fmla="*/ 23 w 71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34">
                      <a:moveTo>
                        <a:pt x="23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5" y="0"/>
                        <a:pt x="61" y="3"/>
                        <a:pt x="65" y="7"/>
                      </a:cubicBezTo>
                      <a:cubicBezTo>
                        <a:pt x="69" y="11"/>
                        <a:pt x="71" y="16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19"/>
                        <a:pt x="60" y="16"/>
                        <a:pt x="58" y="14"/>
                      </a:cubicBezTo>
                      <a:cubicBezTo>
                        <a:pt x="56" y="11"/>
                        <a:pt x="53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4" y="14"/>
                      </a:cubicBezTo>
                      <a:cubicBezTo>
                        <a:pt x="11" y="16"/>
                        <a:pt x="10" y="19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3" y="11"/>
                        <a:pt x="7" y="7"/>
                      </a:cubicBezTo>
                      <a:cubicBezTo>
                        <a:pt x="11" y="3"/>
                        <a:pt x="17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7C7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319"/>
                <p:cNvSpPr>
                  <a:spLocks noChangeArrowheads="1"/>
                </p:cNvSpPr>
                <p:nvPr/>
              </p:nvSpPr>
              <p:spPr bwMode="auto">
                <a:xfrm>
                  <a:off x="9739389" y="4470534"/>
                  <a:ext cx="1322914" cy="982844"/>
                </a:xfrm>
                <a:prstGeom prst="rect">
                  <a:avLst/>
                </a:pr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20"/>
                <p:cNvSpPr>
                  <a:spLocks/>
                </p:cNvSpPr>
                <p:nvPr/>
              </p:nvSpPr>
              <p:spPr bwMode="auto">
                <a:xfrm>
                  <a:off x="9739389" y="4515379"/>
                  <a:ext cx="1322914" cy="646510"/>
                </a:xfrm>
                <a:custGeom>
                  <a:avLst/>
                  <a:gdLst>
                    <a:gd name="T0" fmla="*/ 354 w 354"/>
                    <a:gd name="T1" fmla="*/ 0 h 173"/>
                    <a:gd name="T2" fmla="*/ 354 w 354"/>
                    <a:gd name="T3" fmla="*/ 133 h 173"/>
                    <a:gd name="T4" fmla="*/ 182 w 354"/>
                    <a:gd name="T5" fmla="*/ 173 h 173"/>
                    <a:gd name="T6" fmla="*/ 0 w 354"/>
                    <a:gd name="T7" fmla="*/ 133 h 173"/>
                    <a:gd name="T8" fmla="*/ 0 w 354"/>
                    <a:gd name="T9" fmla="*/ 0 h 173"/>
                    <a:gd name="T10" fmla="*/ 354 w 354"/>
                    <a:gd name="T11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4" h="173">
                      <a:moveTo>
                        <a:pt x="354" y="0"/>
                      </a:moveTo>
                      <a:lnTo>
                        <a:pt x="354" y="133"/>
                      </a:lnTo>
                      <a:lnTo>
                        <a:pt x="182" y="173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420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21"/>
                <p:cNvSpPr>
                  <a:spLocks/>
                </p:cNvSpPr>
                <p:nvPr/>
              </p:nvSpPr>
              <p:spPr bwMode="auto">
                <a:xfrm>
                  <a:off x="9702018" y="4451848"/>
                  <a:ext cx="1397655" cy="683881"/>
                </a:xfrm>
                <a:custGeom>
                  <a:avLst/>
                  <a:gdLst>
                    <a:gd name="T0" fmla="*/ 0 w 374"/>
                    <a:gd name="T1" fmla="*/ 0 h 183"/>
                    <a:gd name="T2" fmla="*/ 374 w 374"/>
                    <a:gd name="T3" fmla="*/ 0 h 183"/>
                    <a:gd name="T4" fmla="*/ 374 w 374"/>
                    <a:gd name="T5" fmla="*/ 140 h 183"/>
                    <a:gd name="T6" fmla="*/ 194 w 374"/>
                    <a:gd name="T7" fmla="*/ 183 h 183"/>
                    <a:gd name="T8" fmla="*/ 0 w 374"/>
                    <a:gd name="T9" fmla="*/ 140 h 183"/>
                    <a:gd name="T10" fmla="*/ 0 w 374"/>
                    <a:gd name="T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183">
                      <a:moveTo>
                        <a:pt x="0" y="0"/>
                      </a:moveTo>
                      <a:lnTo>
                        <a:pt x="374" y="0"/>
                      </a:lnTo>
                      <a:lnTo>
                        <a:pt x="374" y="140"/>
                      </a:lnTo>
                      <a:lnTo>
                        <a:pt x="194" y="183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322"/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149482" cy="14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323"/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78479" cy="149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24"/>
                <p:cNvSpPr>
                  <a:spLocks/>
                </p:cNvSpPr>
                <p:nvPr/>
              </p:nvSpPr>
              <p:spPr bwMode="auto">
                <a:xfrm>
                  <a:off x="10206520" y="4089356"/>
                  <a:ext cx="362495" cy="291490"/>
                </a:xfrm>
                <a:custGeom>
                  <a:avLst/>
                  <a:gdLst>
                    <a:gd name="T0" fmla="*/ 40 w 41"/>
                    <a:gd name="T1" fmla="*/ 0 h 33"/>
                    <a:gd name="T2" fmla="*/ 40 w 41"/>
                    <a:gd name="T3" fmla="*/ 11 h 33"/>
                    <a:gd name="T4" fmla="*/ 21 w 41"/>
                    <a:gd name="T5" fmla="*/ 32 h 33"/>
                    <a:gd name="T6" fmla="*/ 21 w 41"/>
                    <a:gd name="T7" fmla="*/ 32 h 33"/>
                    <a:gd name="T8" fmla="*/ 1 w 41"/>
                    <a:gd name="T9" fmla="*/ 14 h 33"/>
                    <a:gd name="T10" fmla="*/ 0 w 41"/>
                    <a:gd name="T11" fmla="*/ 2 h 33"/>
                    <a:gd name="T12" fmla="*/ 40 w 4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0" y="0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22"/>
                        <a:pt x="32" y="31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11" y="33"/>
                        <a:pt x="1" y="24"/>
                        <a:pt x="1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25"/>
            <p:cNvGrpSpPr/>
            <p:nvPr/>
          </p:nvGrpSpPr>
          <p:grpSpPr>
            <a:xfrm>
              <a:off x="6030002" y="1885079"/>
              <a:ext cx="1407025" cy="2645282"/>
              <a:chOff x="4028579" y="3387609"/>
              <a:chExt cx="1407025" cy="2645282"/>
            </a:xfrm>
          </p:grpSpPr>
          <p:sp>
            <p:nvSpPr>
              <p:cNvPr id="20" name="Freeform 245"/>
              <p:cNvSpPr>
                <a:spLocks/>
              </p:cNvSpPr>
              <p:nvPr/>
            </p:nvSpPr>
            <p:spPr bwMode="auto">
              <a:xfrm>
                <a:off x="4676140" y="3387609"/>
                <a:ext cx="590694" cy="678748"/>
              </a:xfrm>
              <a:custGeom>
                <a:avLst/>
                <a:gdLst>
                  <a:gd name="T0" fmla="*/ 136 w 136"/>
                  <a:gd name="T1" fmla="*/ 75 h 156"/>
                  <a:gd name="T2" fmla="*/ 136 w 136"/>
                  <a:gd name="T3" fmla="*/ 156 h 156"/>
                  <a:gd name="T4" fmla="*/ 48 w 136"/>
                  <a:gd name="T5" fmla="*/ 156 h 156"/>
                  <a:gd name="T6" fmla="*/ 31 w 136"/>
                  <a:gd name="T7" fmla="*/ 156 h 156"/>
                  <a:gd name="T8" fmla="*/ 0 w 136"/>
                  <a:gd name="T9" fmla="*/ 102 h 156"/>
                  <a:gd name="T10" fmla="*/ 5 w 136"/>
                  <a:gd name="T11" fmla="*/ 80 h 156"/>
                  <a:gd name="T12" fmla="*/ 62 w 136"/>
                  <a:gd name="T13" fmla="*/ 0 h 156"/>
                  <a:gd name="T14" fmla="*/ 136 w 136"/>
                  <a:gd name="T15" fmla="*/ 7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56">
                    <a:moveTo>
                      <a:pt x="136" y="75"/>
                    </a:moveTo>
                    <a:cubicBezTo>
                      <a:pt x="136" y="156"/>
                      <a:pt x="136" y="156"/>
                      <a:pt x="136" y="156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6" y="32"/>
                      <a:pt x="37" y="40"/>
                      <a:pt x="62" y="0"/>
                    </a:cubicBezTo>
                    <a:cubicBezTo>
                      <a:pt x="99" y="0"/>
                      <a:pt x="136" y="25"/>
                      <a:pt x="136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47"/>
              <p:cNvSpPr>
                <a:spLocks/>
              </p:cNvSpPr>
              <p:nvPr/>
            </p:nvSpPr>
            <p:spPr bwMode="auto">
              <a:xfrm>
                <a:off x="4624776" y="3387609"/>
                <a:ext cx="321030" cy="678748"/>
              </a:xfrm>
              <a:custGeom>
                <a:avLst/>
                <a:gdLst>
                  <a:gd name="T0" fmla="*/ 74 w 74"/>
                  <a:gd name="T1" fmla="*/ 156 h 156"/>
                  <a:gd name="T2" fmla="*/ 0 w 74"/>
                  <a:gd name="T3" fmla="*/ 156 h 156"/>
                  <a:gd name="T4" fmla="*/ 0 w 74"/>
                  <a:gd name="T5" fmla="*/ 75 h 156"/>
                  <a:gd name="T6" fmla="*/ 74 w 74"/>
                  <a:gd name="T7" fmla="*/ 0 h 156"/>
                  <a:gd name="T8" fmla="*/ 74 w 7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56">
                    <a:moveTo>
                      <a:pt x="74" y="156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26"/>
                      <a:pt x="37" y="1"/>
                      <a:pt x="74" y="0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8"/>
              <p:cNvSpPr>
                <a:spLocks/>
              </p:cNvSpPr>
              <p:nvPr/>
            </p:nvSpPr>
            <p:spPr bwMode="auto">
              <a:xfrm>
                <a:off x="4953143" y="5293607"/>
                <a:ext cx="209128" cy="713603"/>
              </a:xfrm>
              <a:custGeom>
                <a:avLst/>
                <a:gdLst>
                  <a:gd name="T0" fmla="*/ 34 w 48"/>
                  <a:gd name="T1" fmla="*/ 39 h 164"/>
                  <a:gd name="T2" fmla="*/ 22 w 48"/>
                  <a:gd name="T3" fmla="*/ 156 h 164"/>
                  <a:gd name="T4" fmla="*/ 30 w 48"/>
                  <a:gd name="T5" fmla="*/ 164 h 164"/>
                  <a:gd name="T6" fmla="*/ 26 w 48"/>
                  <a:gd name="T7" fmla="*/ 159 h 164"/>
                  <a:gd name="T8" fmla="*/ 26 w 48"/>
                  <a:gd name="T9" fmla="*/ 160 h 164"/>
                  <a:gd name="T10" fmla="*/ 7 w 48"/>
                  <a:gd name="T11" fmla="*/ 160 h 164"/>
                  <a:gd name="T12" fmla="*/ 5 w 48"/>
                  <a:gd name="T13" fmla="*/ 38 h 164"/>
                  <a:gd name="T14" fmla="*/ 4 w 48"/>
                  <a:gd name="T15" fmla="*/ 17 h 164"/>
                  <a:gd name="T16" fmla="*/ 34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34" y="39"/>
                    </a:moveTo>
                    <a:cubicBezTo>
                      <a:pt x="34" y="65"/>
                      <a:pt x="21" y="130"/>
                      <a:pt x="22" y="156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5" y="159"/>
                      <a:pt x="26" y="160"/>
                      <a:pt x="26" y="160"/>
                    </a:cubicBezTo>
                    <a:cubicBezTo>
                      <a:pt x="22" y="160"/>
                      <a:pt x="7" y="163"/>
                      <a:pt x="7" y="160"/>
                    </a:cubicBezTo>
                    <a:cubicBezTo>
                      <a:pt x="8" y="120"/>
                      <a:pt x="0" y="79"/>
                      <a:pt x="5" y="38"/>
                    </a:cubicBezTo>
                    <a:cubicBezTo>
                      <a:pt x="5" y="31"/>
                      <a:pt x="4" y="24"/>
                      <a:pt x="4" y="17"/>
                    </a:cubicBezTo>
                    <a:cubicBezTo>
                      <a:pt x="48" y="12"/>
                      <a:pt x="33" y="0"/>
                      <a:pt x="34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9"/>
              <p:cNvSpPr>
                <a:spLocks/>
              </p:cNvSpPr>
              <p:nvPr/>
            </p:nvSpPr>
            <p:spPr bwMode="auto">
              <a:xfrm>
                <a:off x="4965984" y="5963182"/>
                <a:ext cx="209128" cy="69709"/>
              </a:xfrm>
              <a:custGeom>
                <a:avLst/>
                <a:gdLst>
                  <a:gd name="T0" fmla="*/ 2 w 48"/>
                  <a:gd name="T1" fmla="*/ 16 h 16"/>
                  <a:gd name="T2" fmla="*/ 33 w 48"/>
                  <a:gd name="T3" fmla="*/ 16 h 16"/>
                  <a:gd name="T4" fmla="*/ 46 w 48"/>
                  <a:gd name="T5" fmla="*/ 16 h 16"/>
                  <a:gd name="T6" fmla="*/ 46 w 48"/>
                  <a:gd name="T7" fmla="*/ 12 h 16"/>
                  <a:gd name="T8" fmla="*/ 19 w 48"/>
                  <a:gd name="T9" fmla="*/ 1 h 16"/>
                  <a:gd name="T10" fmla="*/ 4 w 48"/>
                  <a:gd name="T11" fmla="*/ 0 h 16"/>
                  <a:gd name="T12" fmla="*/ 2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2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4"/>
                      <a:pt x="48" y="13"/>
                      <a:pt x="46" y="12"/>
                    </a:cubicBezTo>
                    <a:cubicBezTo>
                      <a:pt x="43" y="8"/>
                      <a:pt x="29" y="3"/>
                      <a:pt x="19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2" y="11"/>
                      <a:pt x="2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0"/>
              <p:cNvSpPr>
                <a:spLocks/>
              </p:cNvSpPr>
              <p:nvPr/>
            </p:nvSpPr>
            <p:spPr bwMode="auto">
              <a:xfrm>
                <a:off x="4984329" y="4158079"/>
                <a:ext cx="451275" cy="234810"/>
              </a:xfrm>
              <a:custGeom>
                <a:avLst/>
                <a:gdLst>
                  <a:gd name="T0" fmla="*/ 1 w 104"/>
                  <a:gd name="T1" fmla="*/ 27 h 54"/>
                  <a:gd name="T2" fmla="*/ 1 w 104"/>
                  <a:gd name="T3" fmla="*/ 25 h 54"/>
                  <a:gd name="T4" fmla="*/ 2 w 104"/>
                  <a:gd name="T5" fmla="*/ 24 h 54"/>
                  <a:gd name="T6" fmla="*/ 2 w 104"/>
                  <a:gd name="T7" fmla="*/ 24 h 54"/>
                  <a:gd name="T8" fmla="*/ 6 w 104"/>
                  <a:gd name="T9" fmla="*/ 10 h 54"/>
                  <a:gd name="T10" fmla="*/ 13 w 104"/>
                  <a:gd name="T11" fmla="*/ 2 h 54"/>
                  <a:gd name="T12" fmla="*/ 23 w 104"/>
                  <a:gd name="T13" fmla="*/ 1 h 54"/>
                  <a:gd name="T14" fmla="*/ 91 w 104"/>
                  <a:gd name="T15" fmla="*/ 21 h 54"/>
                  <a:gd name="T16" fmla="*/ 102 w 104"/>
                  <a:gd name="T17" fmla="*/ 41 h 54"/>
                  <a:gd name="T18" fmla="*/ 102 w 104"/>
                  <a:gd name="T19" fmla="*/ 41 h 54"/>
                  <a:gd name="T20" fmla="*/ 81 w 104"/>
                  <a:gd name="T21" fmla="*/ 52 h 54"/>
                  <a:gd name="T22" fmla="*/ 0 w 104"/>
                  <a:gd name="T23" fmla="*/ 28 h 54"/>
                  <a:gd name="T24" fmla="*/ 1 w 104"/>
                  <a:gd name="T2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54">
                    <a:moveTo>
                      <a:pt x="1" y="27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10" y="4"/>
                      <a:pt x="13" y="2"/>
                    </a:cubicBezTo>
                    <a:cubicBezTo>
                      <a:pt x="16" y="0"/>
                      <a:pt x="19" y="0"/>
                      <a:pt x="23" y="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9" y="23"/>
                      <a:pt x="104" y="32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99" y="49"/>
                      <a:pt x="90" y="54"/>
                      <a:pt x="81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31"/>
              <p:cNvSpPr>
                <a:spLocks/>
              </p:cNvSpPr>
              <p:nvPr/>
            </p:nvSpPr>
            <p:spPr bwMode="auto">
              <a:xfrm>
                <a:off x="4727505" y="5293607"/>
                <a:ext cx="209128" cy="713603"/>
              </a:xfrm>
              <a:custGeom>
                <a:avLst/>
                <a:gdLst>
                  <a:gd name="T0" fmla="*/ 15 w 48"/>
                  <a:gd name="T1" fmla="*/ 39 h 164"/>
                  <a:gd name="T2" fmla="*/ 27 w 48"/>
                  <a:gd name="T3" fmla="*/ 156 h 164"/>
                  <a:gd name="T4" fmla="*/ 19 w 48"/>
                  <a:gd name="T5" fmla="*/ 164 h 164"/>
                  <a:gd name="T6" fmla="*/ 23 w 48"/>
                  <a:gd name="T7" fmla="*/ 159 h 164"/>
                  <a:gd name="T8" fmla="*/ 23 w 48"/>
                  <a:gd name="T9" fmla="*/ 160 h 164"/>
                  <a:gd name="T10" fmla="*/ 42 w 48"/>
                  <a:gd name="T11" fmla="*/ 160 h 164"/>
                  <a:gd name="T12" fmla="*/ 43 w 48"/>
                  <a:gd name="T13" fmla="*/ 38 h 164"/>
                  <a:gd name="T14" fmla="*/ 45 w 48"/>
                  <a:gd name="T15" fmla="*/ 17 h 164"/>
                  <a:gd name="T16" fmla="*/ 15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15" y="39"/>
                    </a:moveTo>
                    <a:cubicBezTo>
                      <a:pt x="14" y="65"/>
                      <a:pt x="28" y="130"/>
                      <a:pt x="27" y="15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3" y="159"/>
                      <a:pt x="23" y="160"/>
                      <a:pt x="23" y="160"/>
                    </a:cubicBezTo>
                    <a:cubicBezTo>
                      <a:pt x="27" y="160"/>
                      <a:pt x="42" y="163"/>
                      <a:pt x="42" y="160"/>
                    </a:cubicBezTo>
                    <a:cubicBezTo>
                      <a:pt x="41" y="120"/>
                      <a:pt x="48" y="79"/>
                      <a:pt x="43" y="38"/>
                    </a:cubicBezTo>
                    <a:cubicBezTo>
                      <a:pt x="44" y="31"/>
                      <a:pt x="45" y="24"/>
                      <a:pt x="45" y="17"/>
                    </a:cubicBezTo>
                    <a:cubicBezTo>
                      <a:pt x="0" y="12"/>
                      <a:pt x="16" y="0"/>
                      <a:pt x="15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2"/>
              <p:cNvSpPr>
                <a:spLocks/>
              </p:cNvSpPr>
              <p:nvPr/>
            </p:nvSpPr>
            <p:spPr bwMode="auto">
              <a:xfrm>
                <a:off x="4688982" y="4726760"/>
                <a:ext cx="542998" cy="684252"/>
              </a:xfrm>
              <a:custGeom>
                <a:avLst/>
                <a:gdLst>
                  <a:gd name="T0" fmla="*/ 61 w 125"/>
                  <a:gd name="T1" fmla="*/ 0 h 157"/>
                  <a:gd name="T2" fmla="*/ 55 w 125"/>
                  <a:gd name="T3" fmla="*/ 0 h 157"/>
                  <a:gd name="T4" fmla="*/ 55 w 125"/>
                  <a:gd name="T5" fmla="*/ 0 h 157"/>
                  <a:gd name="T6" fmla="*/ 14 w 125"/>
                  <a:gd name="T7" fmla="*/ 0 h 157"/>
                  <a:gd name="T8" fmla="*/ 19 w 125"/>
                  <a:gd name="T9" fmla="*/ 156 h 157"/>
                  <a:gd name="T10" fmla="*/ 99 w 125"/>
                  <a:gd name="T11" fmla="*/ 157 h 157"/>
                  <a:gd name="T12" fmla="*/ 102 w 125"/>
                  <a:gd name="T13" fmla="*/ 0 h 157"/>
                  <a:gd name="T14" fmla="*/ 61 w 125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61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45" y="42"/>
                      <a:pt x="38" y="96"/>
                      <a:pt x="19" y="156"/>
                    </a:cubicBezTo>
                    <a:cubicBezTo>
                      <a:pt x="118" y="156"/>
                      <a:pt x="0" y="157"/>
                      <a:pt x="99" y="157"/>
                    </a:cubicBezTo>
                    <a:cubicBezTo>
                      <a:pt x="108" y="101"/>
                      <a:pt x="125" y="44"/>
                      <a:pt x="102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33"/>
              <p:cNvSpPr>
                <a:spLocks noEditPoints="1"/>
              </p:cNvSpPr>
              <p:nvPr/>
            </p:nvSpPr>
            <p:spPr bwMode="auto">
              <a:xfrm>
                <a:off x="4650458" y="4726760"/>
                <a:ext cx="295348" cy="684252"/>
              </a:xfrm>
              <a:custGeom>
                <a:avLst/>
                <a:gdLst>
                  <a:gd name="T0" fmla="*/ 68 w 68"/>
                  <a:gd name="T1" fmla="*/ 0 h 157"/>
                  <a:gd name="T2" fmla="*/ 64 w 68"/>
                  <a:gd name="T3" fmla="*/ 0 h 157"/>
                  <a:gd name="T4" fmla="*/ 64 w 68"/>
                  <a:gd name="T5" fmla="*/ 0 h 157"/>
                  <a:gd name="T6" fmla="*/ 23 w 68"/>
                  <a:gd name="T7" fmla="*/ 0 h 157"/>
                  <a:gd name="T8" fmla="*/ 28 w 68"/>
                  <a:gd name="T9" fmla="*/ 156 h 157"/>
                  <a:gd name="T10" fmla="*/ 68 w 68"/>
                  <a:gd name="T11" fmla="*/ 156 h 157"/>
                  <a:gd name="T12" fmla="*/ 68 w 68"/>
                  <a:gd name="T13" fmla="*/ 0 h 157"/>
                  <a:gd name="T14" fmla="*/ 68 w 68"/>
                  <a:gd name="T15" fmla="*/ 157 h 157"/>
                  <a:gd name="T16" fmla="*/ 68 w 68"/>
                  <a:gd name="T1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7">
                    <a:moveTo>
                      <a:pt x="68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0"/>
                      <a:pt x="19" y="100"/>
                      <a:pt x="28" y="156"/>
                    </a:cubicBezTo>
                    <a:cubicBezTo>
                      <a:pt x="53" y="156"/>
                      <a:pt x="64" y="156"/>
                      <a:pt x="68" y="156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68" y="157"/>
                    </a:moveTo>
                    <a:cubicBezTo>
                      <a:pt x="66" y="157"/>
                      <a:pt x="63" y="157"/>
                      <a:pt x="68" y="157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4"/>
              <p:cNvSpPr>
                <a:spLocks/>
              </p:cNvSpPr>
              <p:nvPr/>
            </p:nvSpPr>
            <p:spPr bwMode="auto">
              <a:xfrm>
                <a:off x="4720167" y="5963182"/>
                <a:ext cx="203625" cy="69709"/>
              </a:xfrm>
              <a:custGeom>
                <a:avLst/>
                <a:gdLst>
                  <a:gd name="T0" fmla="*/ 46 w 47"/>
                  <a:gd name="T1" fmla="*/ 16 h 16"/>
                  <a:gd name="T2" fmla="*/ 15 w 47"/>
                  <a:gd name="T3" fmla="*/ 16 h 16"/>
                  <a:gd name="T4" fmla="*/ 1 w 47"/>
                  <a:gd name="T5" fmla="*/ 16 h 16"/>
                  <a:gd name="T6" fmla="*/ 2 w 47"/>
                  <a:gd name="T7" fmla="*/ 12 h 16"/>
                  <a:gd name="T8" fmla="*/ 28 w 47"/>
                  <a:gd name="T9" fmla="*/ 1 h 16"/>
                  <a:gd name="T10" fmla="*/ 43 w 47"/>
                  <a:gd name="T11" fmla="*/ 0 h 16"/>
                  <a:gd name="T12" fmla="*/ 46 w 4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6">
                    <a:moveTo>
                      <a:pt x="4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2" y="12"/>
                    </a:cubicBezTo>
                    <a:cubicBezTo>
                      <a:pt x="5" y="8"/>
                      <a:pt x="19" y="3"/>
                      <a:pt x="28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5"/>
                      <a:pt x="46" y="11"/>
                      <a:pt x="46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35"/>
              <p:cNvSpPr>
                <a:spLocks/>
              </p:cNvSpPr>
              <p:nvPr/>
            </p:nvSpPr>
            <p:spPr bwMode="auto">
              <a:xfrm>
                <a:off x="4545895" y="4187431"/>
                <a:ext cx="251321" cy="436600"/>
              </a:xfrm>
              <a:custGeom>
                <a:avLst/>
                <a:gdLst>
                  <a:gd name="T0" fmla="*/ 56 w 58"/>
                  <a:gd name="T1" fmla="*/ 6 h 100"/>
                  <a:gd name="T2" fmla="*/ 55 w 58"/>
                  <a:gd name="T3" fmla="*/ 5 h 100"/>
                  <a:gd name="T4" fmla="*/ 53 w 58"/>
                  <a:gd name="T5" fmla="*/ 5 h 100"/>
                  <a:gd name="T6" fmla="*/ 53 w 58"/>
                  <a:gd name="T7" fmla="*/ 5 h 100"/>
                  <a:gd name="T8" fmla="*/ 40 w 58"/>
                  <a:gd name="T9" fmla="*/ 1 h 100"/>
                  <a:gd name="T10" fmla="*/ 29 w 58"/>
                  <a:gd name="T11" fmla="*/ 2 h 100"/>
                  <a:gd name="T12" fmla="*/ 22 w 58"/>
                  <a:gd name="T13" fmla="*/ 10 h 100"/>
                  <a:gd name="T14" fmla="*/ 17 w 58"/>
                  <a:gd name="T15" fmla="*/ 28 h 100"/>
                  <a:gd name="T16" fmla="*/ 17 w 58"/>
                  <a:gd name="T17" fmla="*/ 28 h 100"/>
                  <a:gd name="T18" fmla="*/ 2 w 58"/>
                  <a:gd name="T19" fmla="*/ 77 h 100"/>
                  <a:gd name="T20" fmla="*/ 14 w 58"/>
                  <a:gd name="T21" fmla="*/ 97 h 100"/>
                  <a:gd name="T22" fmla="*/ 14 w 58"/>
                  <a:gd name="T23" fmla="*/ 97 h 100"/>
                  <a:gd name="T24" fmla="*/ 34 w 58"/>
                  <a:gd name="T25" fmla="*/ 86 h 100"/>
                  <a:gd name="T26" fmla="*/ 58 w 58"/>
                  <a:gd name="T27" fmla="*/ 6 h 100"/>
                  <a:gd name="T28" fmla="*/ 56 w 58"/>
                  <a:gd name="T29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0">
                    <a:moveTo>
                      <a:pt x="56" y="6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6" y="0"/>
                      <a:pt x="32" y="1"/>
                      <a:pt x="29" y="2"/>
                    </a:cubicBezTo>
                    <a:cubicBezTo>
                      <a:pt x="25" y="4"/>
                      <a:pt x="23" y="7"/>
                      <a:pt x="22" y="1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86"/>
                      <a:pt x="5" y="95"/>
                      <a:pt x="14" y="97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22" y="100"/>
                      <a:pt x="31" y="95"/>
                      <a:pt x="34" y="8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6" y="6"/>
                      <a:pt x="56" y="6"/>
                      <a:pt x="56" y="6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36"/>
              <p:cNvSpPr>
                <a:spLocks/>
              </p:cNvSpPr>
              <p:nvPr/>
            </p:nvSpPr>
            <p:spPr bwMode="auto">
              <a:xfrm>
                <a:off x="4654127" y="4110384"/>
                <a:ext cx="585191" cy="682417"/>
              </a:xfrm>
              <a:custGeom>
                <a:avLst/>
                <a:gdLst>
                  <a:gd name="T0" fmla="*/ 51 w 135"/>
                  <a:gd name="T1" fmla="*/ 0 h 157"/>
                  <a:gd name="T2" fmla="*/ 51 w 135"/>
                  <a:gd name="T3" fmla="*/ 0 h 157"/>
                  <a:gd name="T4" fmla="*/ 51 w 135"/>
                  <a:gd name="T5" fmla="*/ 0 h 157"/>
                  <a:gd name="T6" fmla="*/ 51 w 135"/>
                  <a:gd name="T7" fmla="*/ 0 h 157"/>
                  <a:gd name="T8" fmla="*/ 51 w 135"/>
                  <a:gd name="T9" fmla="*/ 0 h 157"/>
                  <a:gd name="T10" fmla="*/ 50 w 135"/>
                  <a:gd name="T11" fmla="*/ 0 h 157"/>
                  <a:gd name="T12" fmla="*/ 50 w 135"/>
                  <a:gd name="T13" fmla="*/ 0 h 157"/>
                  <a:gd name="T14" fmla="*/ 50 w 135"/>
                  <a:gd name="T15" fmla="*/ 0 h 157"/>
                  <a:gd name="T16" fmla="*/ 50 w 135"/>
                  <a:gd name="T17" fmla="*/ 0 h 157"/>
                  <a:gd name="T18" fmla="*/ 50 w 135"/>
                  <a:gd name="T19" fmla="*/ 0 h 157"/>
                  <a:gd name="T20" fmla="*/ 49 w 135"/>
                  <a:gd name="T21" fmla="*/ 0 h 157"/>
                  <a:gd name="T22" fmla="*/ 49 w 135"/>
                  <a:gd name="T23" fmla="*/ 0 h 157"/>
                  <a:gd name="T24" fmla="*/ 49 w 135"/>
                  <a:gd name="T25" fmla="*/ 0 h 157"/>
                  <a:gd name="T26" fmla="*/ 49 w 135"/>
                  <a:gd name="T27" fmla="*/ 0 h 157"/>
                  <a:gd name="T28" fmla="*/ 49 w 135"/>
                  <a:gd name="T29" fmla="*/ 0 h 157"/>
                  <a:gd name="T30" fmla="*/ 49 w 135"/>
                  <a:gd name="T31" fmla="*/ 0 h 157"/>
                  <a:gd name="T32" fmla="*/ 48 w 135"/>
                  <a:gd name="T33" fmla="*/ 0 h 157"/>
                  <a:gd name="T34" fmla="*/ 48 w 135"/>
                  <a:gd name="T35" fmla="*/ 0 h 157"/>
                  <a:gd name="T36" fmla="*/ 48 w 135"/>
                  <a:gd name="T37" fmla="*/ 0 h 157"/>
                  <a:gd name="T38" fmla="*/ 48 w 135"/>
                  <a:gd name="T39" fmla="*/ 0 h 157"/>
                  <a:gd name="T40" fmla="*/ 48 w 135"/>
                  <a:gd name="T41" fmla="*/ 0 h 157"/>
                  <a:gd name="T42" fmla="*/ 48 w 135"/>
                  <a:gd name="T43" fmla="*/ 0 h 157"/>
                  <a:gd name="T44" fmla="*/ 48 w 135"/>
                  <a:gd name="T45" fmla="*/ 0 h 157"/>
                  <a:gd name="T46" fmla="*/ 47 w 135"/>
                  <a:gd name="T47" fmla="*/ 0 h 157"/>
                  <a:gd name="T48" fmla="*/ 47 w 135"/>
                  <a:gd name="T49" fmla="*/ 0 h 157"/>
                  <a:gd name="T50" fmla="*/ 47 w 135"/>
                  <a:gd name="T51" fmla="*/ 0 h 157"/>
                  <a:gd name="T52" fmla="*/ 47 w 135"/>
                  <a:gd name="T53" fmla="*/ 0 h 157"/>
                  <a:gd name="T54" fmla="*/ 47 w 135"/>
                  <a:gd name="T55" fmla="*/ 0 h 157"/>
                  <a:gd name="T56" fmla="*/ 3 w 135"/>
                  <a:gd name="T57" fmla="*/ 21 h 157"/>
                  <a:gd name="T58" fmla="*/ 0 w 135"/>
                  <a:gd name="T59" fmla="*/ 25 h 157"/>
                  <a:gd name="T60" fmla="*/ 60 w 135"/>
                  <a:gd name="T61" fmla="*/ 104 h 157"/>
                  <a:gd name="T62" fmla="*/ 22 w 135"/>
                  <a:gd name="T63" fmla="*/ 141 h 157"/>
                  <a:gd name="T64" fmla="*/ 110 w 135"/>
                  <a:gd name="T65" fmla="*/ 141 h 157"/>
                  <a:gd name="T66" fmla="*/ 102 w 135"/>
                  <a:gd name="T67" fmla="*/ 104 h 157"/>
                  <a:gd name="T68" fmla="*/ 135 w 135"/>
                  <a:gd name="T69" fmla="*/ 22 h 157"/>
                  <a:gd name="T70" fmla="*/ 132 w 135"/>
                  <a:gd name="T71" fmla="*/ 21 h 157"/>
                  <a:gd name="T72" fmla="*/ 87 w 135"/>
                  <a:gd name="T73" fmla="*/ 0 h 157"/>
                  <a:gd name="T74" fmla="*/ 51 w 135"/>
                  <a:gd name="T7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5" h="157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68" y="96"/>
                      <a:pt x="60" y="104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52" y="156"/>
                      <a:pt x="82" y="157"/>
                      <a:pt x="110" y="141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3" y="87"/>
                      <a:pt x="122" y="48"/>
                      <a:pt x="135" y="22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5" y="0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7"/>
              <p:cNvSpPr>
                <a:spLocks/>
              </p:cNvSpPr>
              <p:nvPr/>
            </p:nvSpPr>
            <p:spPr bwMode="auto">
              <a:xfrm>
                <a:off x="4654127" y="4110384"/>
                <a:ext cx="291679" cy="665907"/>
              </a:xfrm>
              <a:custGeom>
                <a:avLst/>
                <a:gdLst>
                  <a:gd name="T0" fmla="*/ 51 w 67"/>
                  <a:gd name="T1" fmla="*/ 0 h 153"/>
                  <a:gd name="T2" fmla="*/ 51 w 67"/>
                  <a:gd name="T3" fmla="*/ 0 h 153"/>
                  <a:gd name="T4" fmla="*/ 51 w 67"/>
                  <a:gd name="T5" fmla="*/ 0 h 153"/>
                  <a:gd name="T6" fmla="*/ 51 w 67"/>
                  <a:gd name="T7" fmla="*/ 0 h 153"/>
                  <a:gd name="T8" fmla="*/ 51 w 67"/>
                  <a:gd name="T9" fmla="*/ 0 h 153"/>
                  <a:gd name="T10" fmla="*/ 50 w 67"/>
                  <a:gd name="T11" fmla="*/ 0 h 153"/>
                  <a:gd name="T12" fmla="*/ 50 w 67"/>
                  <a:gd name="T13" fmla="*/ 0 h 153"/>
                  <a:gd name="T14" fmla="*/ 50 w 67"/>
                  <a:gd name="T15" fmla="*/ 0 h 153"/>
                  <a:gd name="T16" fmla="*/ 50 w 67"/>
                  <a:gd name="T17" fmla="*/ 0 h 153"/>
                  <a:gd name="T18" fmla="*/ 50 w 67"/>
                  <a:gd name="T19" fmla="*/ 0 h 153"/>
                  <a:gd name="T20" fmla="*/ 49 w 67"/>
                  <a:gd name="T21" fmla="*/ 0 h 153"/>
                  <a:gd name="T22" fmla="*/ 49 w 67"/>
                  <a:gd name="T23" fmla="*/ 0 h 153"/>
                  <a:gd name="T24" fmla="*/ 49 w 67"/>
                  <a:gd name="T25" fmla="*/ 0 h 153"/>
                  <a:gd name="T26" fmla="*/ 49 w 67"/>
                  <a:gd name="T27" fmla="*/ 0 h 153"/>
                  <a:gd name="T28" fmla="*/ 49 w 67"/>
                  <a:gd name="T29" fmla="*/ 0 h 153"/>
                  <a:gd name="T30" fmla="*/ 49 w 67"/>
                  <a:gd name="T31" fmla="*/ 0 h 153"/>
                  <a:gd name="T32" fmla="*/ 48 w 67"/>
                  <a:gd name="T33" fmla="*/ 0 h 153"/>
                  <a:gd name="T34" fmla="*/ 48 w 67"/>
                  <a:gd name="T35" fmla="*/ 0 h 153"/>
                  <a:gd name="T36" fmla="*/ 48 w 67"/>
                  <a:gd name="T37" fmla="*/ 0 h 153"/>
                  <a:gd name="T38" fmla="*/ 48 w 67"/>
                  <a:gd name="T39" fmla="*/ 0 h 153"/>
                  <a:gd name="T40" fmla="*/ 48 w 67"/>
                  <a:gd name="T41" fmla="*/ 0 h 153"/>
                  <a:gd name="T42" fmla="*/ 48 w 67"/>
                  <a:gd name="T43" fmla="*/ 0 h 153"/>
                  <a:gd name="T44" fmla="*/ 48 w 67"/>
                  <a:gd name="T45" fmla="*/ 0 h 153"/>
                  <a:gd name="T46" fmla="*/ 47 w 67"/>
                  <a:gd name="T47" fmla="*/ 0 h 153"/>
                  <a:gd name="T48" fmla="*/ 47 w 67"/>
                  <a:gd name="T49" fmla="*/ 0 h 153"/>
                  <a:gd name="T50" fmla="*/ 47 w 67"/>
                  <a:gd name="T51" fmla="*/ 0 h 153"/>
                  <a:gd name="T52" fmla="*/ 47 w 67"/>
                  <a:gd name="T53" fmla="*/ 0 h 153"/>
                  <a:gd name="T54" fmla="*/ 47 w 67"/>
                  <a:gd name="T55" fmla="*/ 0 h 153"/>
                  <a:gd name="T56" fmla="*/ 3 w 67"/>
                  <a:gd name="T57" fmla="*/ 21 h 153"/>
                  <a:gd name="T58" fmla="*/ 0 w 67"/>
                  <a:gd name="T59" fmla="*/ 25 h 153"/>
                  <a:gd name="T60" fmla="*/ 31 w 67"/>
                  <a:gd name="T61" fmla="*/ 106 h 153"/>
                  <a:gd name="T62" fmla="*/ 22 w 67"/>
                  <a:gd name="T63" fmla="*/ 141 h 153"/>
                  <a:gd name="T64" fmla="*/ 67 w 67"/>
                  <a:gd name="T65" fmla="*/ 153 h 153"/>
                  <a:gd name="T66" fmla="*/ 67 w 67"/>
                  <a:gd name="T67" fmla="*/ 0 h 153"/>
                  <a:gd name="T68" fmla="*/ 51 w 67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153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34" y="94"/>
                      <a:pt x="31" y="106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37" y="148"/>
                      <a:pt x="53" y="153"/>
                      <a:pt x="67" y="15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8"/>
              <p:cNvSpPr>
                <a:spLocks/>
              </p:cNvSpPr>
              <p:nvPr/>
            </p:nvSpPr>
            <p:spPr bwMode="auto">
              <a:xfrm>
                <a:off x="4832069" y="4005820"/>
                <a:ext cx="221969" cy="339374"/>
              </a:xfrm>
              <a:custGeom>
                <a:avLst/>
                <a:gdLst>
                  <a:gd name="T0" fmla="*/ 64 w 121"/>
                  <a:gd name="T1" fmla="*/ 185 h 185"/>
                  <a:gd name="T2" fmla="*/ 0 w 121"/>
                  <a:gd name="T3" fmla="*/ 64 h 185"/>
                  <a:gd name="T4" fmla="*/ 26 w 121"/>
                  <a:gd name="T5" fmla="*/ 57 h 185"/>
                  <a:gd name="T6" fmla="*/ 14 w 121"/>
                  <a:gd name="T7" fmla="*/ 0 h 185"/>
                  <a:gd name="T8" fmla="*/ 107 w 121"/>
                  <a:gd name="T9" fmla="*/ 0 h 185"/>
                  <a:gd name="T10" fmla="*/ 97 w 121"/>
                  <a:gd name="T11" fmla="*/ 54 h 185"/>
                  <a:gd name="T12" fmla="*/ 121 w 121"/>
                  <a:gd name="T13" fmla="*/ 61 h 185"/>
                  <a:gd name="T14" fmla="*/ 64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4" y="185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107" y="0"/>
                    </a:lnTo>
                    <a:lnTo>
                      <a:pt x="97" y="54"/>
                    </a:lnTo>
                    <a:lnTo>
                      <a:pt x="121" y="61"/>
                    </a:lnTo>
                    <a:lnTo>
                      <a:pt x="64" y="185"/>
                    </a:lnTo>
                    <a:close/>
                  </a:path>
                </a:pathLst>
              </a:custGeom>
              <a:solidFill>
                <a:srgbClr val="C1A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9"/>
              <p:cNvSpPr>
                <a:spLocks/>
              </p:cNvSpPr>
              <p:nvPr/>
            </p:nvSpPr>
            <p:spPr bwMode="auto">
              <a:xfrm>
                <a:off x="4832069" y="4005820"/>
                <a:ext cx="113736" cy="333871"/>
              </a:xfrm>
              <a:custGeom>
                <a:avLst/>
                <a:gdLst>
                  <a:gd name="T0" fmla="*/ 62 w 62"/>
                  <a:gd name="T1" fmla="*/ 182 h 182"/>
                  <a:gd name="T2" fmla="*/ 0 w 62"/>
                  <a:gd name="T3" fmla="*/ 64 h 182"/>
                  <a:gd name="T4" fmla="*/ 26 w 62"/>
                  <a:gd name="T5" fmla="*/ 57 h 182"/>
                  <a:gd name="T6" fmla="*/ 14 w 62"/>
                  <a:gd name="T7" fmla="*/ 0 h 182"/>
                  <a:gd name="T8" fmla="*/ 62 w 62"/>
                  <a:gd name="T9" fmla="*/ 0 h 182"/>
                  <a:gd name="T10" fmla="*/ 62 w 62"/>
                  <a:gd name="T1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82">
                    <a:moveTo>
                      <a:pt x="62" y="182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62" y="0"/>
                    </a:lnTo>
                    <a:lnTo>
                      <a:pt x="62" y="182"/>
                    </a:lnTo>
                    <a:close/>
                  </a:path>
                </a:pathLst>
              </a:custGeom>
              <a:solidFill>
                <a:srgbClr val="D1B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0"/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1"/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2"/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3"/>
              <p:cNvSpPr>
                <a:spLocks/>
              </p:cNvSpPr>
              <p:nvPr/>
            </p:nvSpPr>
            <p:spPr bwMode="auto">
              <a:xfrm>
                <a:off x="4854083" y="4000316"/>
                <a:ext cx="177943" cy="122909"/>
              </a:xfrm>
              <a:custGeom>
                <a:avLst/>
                <a:gdLst>
                  <a:gd name="T0" fmla="*/ 3 w 41"/>
                  <a:gd name="T1" fmla="*/ 23 h 28"/>
                  <a:gd name="T2" fmla="*/ 4 w 41"/>
                  <a:gd name="T3" fmla="*/ 22 h 28"/>
                  <a:gd name="T4" fmla="*/ 0 w 41"/>
                  <a:gd name="T5" fmla="*/ 0 h 28"/>
                  <a:gd name="T6" fmla="*/ 41 w 41"/>
                  <a:gd name="T7" fmla="*/ 1 h 28"/>
                  <a:gd name="T8" fmla="*/ 39 w 41"/>
                  <a:gd name="T9" fmla="*/ 22 h 28"/>
                  <a:gd name="T10" fmla="*/ 40 w 41"/>
                  <a:gd name="T11" fmla="*/ 23 h 28"/>
                  <a:gd name="T12" fmla="*/ 23 w 41"/>
                  <a:gd name="T13" fmla="*/ 27 h 28"/>
                  <a:gd name="T14" fmla="*/ 3 w 41"/>
                  <a:gd name="T1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8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26"/>
                      <a:pt x="29" y="27"/>
                      <a:pt x="23" y="27"/>
                    </a:cubicBezTo>
                    <a:cubicBezTo>
                      <a:pt x="16" y="28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44"/>
              <p:cNvSpPr>
                <a:spLocks/>
              </p:cNvSpPr>
              <p:nvPr/>
            </p:nvSpPr>
            <p:spPr bwMode="auto">
              <a:xfrm>
                <a:off x="4854083" y="4000316"/>
                <a:ext cx="91723" cy="117405"/>
              </a:xfrm>
              <a:custGeom>
                <a:avLst/>
                <a:gdLst>
                  <a:gd name="T0" fmla="*/ 3 w 21"/>
                  <a:gd name="T1" fmla="*/ 23 h 27"/>
                  <a:gd name="T2" fmla="*/ 4 w 21"/>
                  <a:gd name="T3" fmla="*/ 22 h 27"/>
                  <a:gd name="T4" fmla="*/ 0 w 21"/>
                  <a:gd name="T5" fmla="*/ 0 h 27"/>
                  <a:gd name="T6" fmla="*/ 21 w 21"/>
                  <a:gd name="T7" fmla="*/ 1 h 27"/>
                  <a:gd name="T8" fmla="*/ 21 w 21"/>
                  <a:gd name="T9" fmla="*/ 27 h 27"/>
                  <a:gd name="T10" fmla="*/ 3 w 21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7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5" y="27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48"/>
              <p:cNvSpPr>
                <a:spLocks/>
              </p:cNvSpPr>
              <p:nvPr/>
            </p:nvSpPr>
            <p:spPr bwMode="auto">
              <a:xfrm>
                <a:off x="4688982" y="3549041"/>
                <a:ext cx="511813" cy="555840"/>
              </a:xfrm>
              <a:custGeom>
                <a:avLst/>
                <a:gdLst>
                  <a:gd name="T0" fmla="*/ 59 w 118"/>
                  <a:gd name="T1" fmla="*/ 0 h 128"/>
                  <a:gd name="T2" fmla="*/ 63 w 118"/>
                  <a:gd name="T3" fmla="*/ 0 h 128"/>
                  <a:gd name="T4" fmla="*/ 103 w 118"/>
                  <a:gd name="T5" fmla="*/ 0 h 128"/>
                  <a:gd name="T6" fmla="*/ 106 w 118"/>
                  <a:gd name="T7" fmla="*/ 14 h 128"/>
                  <a:gd name="T8" fmla="*/ 118 w 118"/>
                  <a:gd name="T9" fmla="*/ 29 h 128"/>
                  <a:gd name="T10" fmla="*/ 118 w 118"/>
                  <a:gd name="T11" fmla="*/ 62 h 128"/>
                  <a:gd name="T12" fmla="*/ 61 w 118"/>
                  <a:gd name="T13" fmla="*/ 127 h 128"/>
                  <a:gd name="T14" fmla="*/ 1 w 118"/>
                  <a:gd name="T15" fmla="*/ 61 h 128"/>
                  <a:gd name="T16" fmla="*/ 1 w 118"/>
                  <a:gd name="T17" fmla="*/ 14 h 128"/>
                  <a:gd name="T18" fmla="*/ 10 w 118"/>
                  <a:gd name="T19" fmla="*/ 0 h 128"/>
                  <a:gd name="T20" fmla="*/ 56 w 118"/>
                  <a:gd name="T21" fmla="*/ 0 h 128"/>
                  <a:gd name="T22" fmla="*/ 59 w 118"/>
                  <a:gd name="T2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28">
                    <a:moveTo>
                      <a:pt x="59" y="0"/>
                    </a:moveTo>
                    <a:cubicBezTo>
                      <a:pt x="61" y="0"/>
                      <a:pt x="62" y="0"/>
                      <a:pt x="6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40"/>
                      <a:pt x="118" y="51"/>
                      <a:pt x="118" y="62"/>
                    </a:cubicBezTo>
                    <a:cubicBezTo>
                      <a:pt x="115" y="92"/>
                      <a:pt x="89" y="127"/>
                      <a:pt x="61" y="127"/>
                    </a:cubicBezTo>
                    <a:cubicBezTo>
                      <a:pt x="30" y="128"/>
                      <a:pt x="4" y="93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9"/>
              <p:cNvSpPr>
                <a:spLocks/>
              </p:cNvSpPr>
              <p:nvPr/>
            </p:nvSpPr>
            <p:spPr bwMode="auto">
              <a:xfrm>
                <a:off x="4688982" y="3549041"/>
                <a:ext cx="256823" cy="552171"/>
              </a:xfrm>
              <a:custGeom>
                <a:avLst/>
                <a:gdLst>
                  <a:gd name="T0" fmla="*/ 59 w 59"/>
                  <a:gd name="T1" fmla="*/ 127 h 127"/>
                  <a:gd name="T2" fmla="*/ 1 w 59"/>
                  <a:gd name="T3" fmla="*/ 61 h 127"/>
                  <a:gd name="T4" fmla="*/ 1 w 59"/>
                  <a:gd name="T5" fmla="*/ 14 h 127"/>
                  <a:gd name="T6" fmla="*/ 10 w 59"/>
                  <a:gd name="T7" fmla="*/ 0 h 127"/>
                  <a:gd name="T8" fmla="*/ 56 w 59"/>
                  <a:gd name="T9" fmla="*/ 0 h 127"/>
                  <a:gd name="T10" fmla="*/ 59 w 59"/>
                  <a:gd name="T11" fmla="*/ 0 h 127"/>
                  <a:gd name="T12" fmla="*/ 59 w 59"/>
                  <a:gd name="T1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7">
                    <a:moveTo>
                      <a:pt x="59" y="127"/>
                    </a:moveTo>
                    <a:cubicBezTo>
                      <a:pt x="29" y="127"/>
                      <a:pt x="4" y="92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lnTo>
                      <a:pt x="59" y="127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50"/>
              <p:cNvSpPr>
                <a:spLocks/>
              </p:cNvSpPr>
              <p:nvPr/>
            </p:nvSpPr>
            <p:spPr bwMode="auto">
              <a:xfrm>
                <a:off x="4644955" y="3476439"/>
                <a:ext cx="555840" cy="231141"/>
              </a:xfrm>
              <a:custGeom>
                <a:avLst/>
                <a:gdLst>
                  <a:gd name="T0" fmla="*/ 128 w 128"/>
                  <a:gd name="T1" fmla="*/ 35 h 53"/>
                  <a:gd name="T2" fmla="*/ 128 w 128"/>
                  <a:gd name="T3" fmla="*/ 53 h 53"/>
                  <a:gd name="T4" fmla="*/ 110 w 128"/>
                  <a:gd name="T5" fmla="*/ 53 h 53"/>
                  <a:gd name="T6" fmla="*/ 105 w 128"/>
                  <a:gd name="T7" fmla="*/ 53 h 53"/>
                  <a:gd name="T8" fmla="*/ 105 w 128"/>
                  <a:gd name="T9" fmla="*/ 36 h 53"/>
                  <a:gd name="T10" fmla="*/ 104 w 128"/>
                  <a:gd name="T11" fmla="*/ 36 h 53"/>
                  <a:gd name="T12" fmla="*/ 92 w 128"/>
                  <a:gd name="T13" fmla="*/ 52 h 53"/>
                  <a:gd name="T14" fmla="*/ 86 w 128"/>
                  <a:gd name="T15" fmla="*/ 53 h 53"/>
                  <a:gd name="T16" fmla="*/ 86 w 128"/>
                  <a:gd name="T17" fmla="*/ 53 h 53"/>
                  <a:gd name="T18" fmla="*/ 84 w 128"/>
                  <a:gd name="T19" fmla="*/ 53 h 53"/>
                  <a:gd name="T20" fmla="*/ 84 w 128"/>
                  <a:gd name="T21" fmla="*/ 53 h 53"/>
                  <a:gd name="T22" fmla="*/ 70 w 128"/>
                  <a:gd name="T23" fmla="*/ 53 h 53"/>
                  <a:gd name="T24" fmla="*/ 70 w 128"/>
                  <a:gd name="T25" fmla="*/ 53 h 53"/>
                  <a:gd name="T26" fmla="*/ 70 w 128"/>
                  <a:gd name="T27" fmla="*/ 53 h 53"/>
                  <a:gd name="T28" fmla="*/ 22 w 128"/>
                  <a:gd name="T29" fmla="*/ 53 h 53"/>
                  <a:gd name="T30" fmla="*/ 4 w 128"/>
                  <a:gd name="T31" fmla="*/ 35 h 53"/>
                  <a:gd name="T32" fmla="*/ 13 w 128"/>
                  <a:gd name="T33" fmla="*/ 17 h 53"/>
                  <a:gd name="T34" fmla="*/ 20 w 128"/>
                  <a:gd name="T35" fmla="*/ 0 h 53"/>
                  <a:gd name="T36" fmla="*/ 71 w 128"/>
                  <a:gd name="T37" fmla="*/ 4 h 53"/>
                  <a:gd name="T38" fmla="*/ 71 w 128"/>
                  <a:gd name="T39" fmla="*/ 4 h 53"/>
                  <a:gd name="T40" fmla="*/ 91 w 128"/>
                  <a:gd name="T41" fmla="*/ 4 h 53"/>
                  <a:gd name="T42" fmla="*/ 91 w 128"/>
                  <a:gd name="T43" fmla="*/ 4 h 53"/>
                  <a:gd name="T44" fmla="*/ 97 w 128"/>
                  <a:gd name="T45" fmla="*/ 4 h 53"/>
                  <a:gd name="T46" fmla="*/ 128 w 128"/>
                  <a:gd name="T47" fmla="*/ 34 h 53"/>
                  <a:gd name="T48" fmla="*/ 128 w 128"/>
                  <a:gd name="T49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53">
                    <a:moveTo>
                      <a:pt x="128" y="35"/>
                    </a:moveTo>
                    <a:cubicBezTo>
                      <a:pt x="128" y="53"/>
                      <a:pt x="128" y="53"/>
                      <a:pt x="128" y="53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43"/>
                      <a:pt x="99" y="50"/>
                      <a:pt x="92" y="52"/>
                    </a:cubicBezTo>
                    <a:cubicBezTo>
                      <a:pt x="90" y="53"/>
                      <a:pt x="88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12" y="53"/>
                      <a:pt x="0" y="44"/>
                      <a:pt x="4" y="3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114" y="4"/>
                      <a:pt x="128" y="17"/>
                      <a:pt x="128" y="34"/>
                    </a:cubicBezTo>
                    <a:cubicBezTo>
                      <a:pt x="128" y="35"/>
                      <a:pt x="128" y="35"/>
                      <a:pt x="128" y="3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52"/>
              <p:cNvSpPr>
                <a:spLocks/>
              </p:cNvSpPr>
              <p:nvPr/>
            </p:nvSpPr>
            <p:spPr bwMode="auto">
              <a:xfrm>
                <a:off x="5197125" y="4044343"/>
                <a:ext cx="234810" cy="326533"/>
              </a:xfrm>
              <a:custGeom>
                <a:avLst/>
                <a:gdLst>
                  <a:gd name="T0" fmla="*/ 32 w 54"/>
                  <a:gd name="T1" fmla="*/ 74 h 75"/>
                  <a:gd name="T2" fmla="*/ 34 w 54"/>
                  <a:gd name="T3" fmla="*/ 73 h 75"/>
                  <a:gd name="T4" fmla="*/ 35 w 54"/>
                  <a:gd name="T5" fmla="*/ 73 h 75"/>
                  <a:gd name="T6" fmla="*/ 35 w 54"/>
                  <a:gd name="T7" fmla="*/ 73 h 75"/>
                  <a:gd name="T8" fmla="*/ 44 w 54"/>
                  <a:gd name="T9" fmla="*/ 75 h 75"/>
                  <a:gd name="T10" fmla="*/ 52 w 54"/>
                  <a:gd name="T11" fmla="*/ 68 h 75"/>
                  <a:gd name="T12" fmla="*/ 53 w 54"/>
                  <a:gd name="T13" fmla="*/ 57 h 75"/>
                  <a:gd name="T14" fmla="*/ 46 w 54"/>
                  <a:gd name="T15" fmla="*/ 40 h 75"/>
                  <a:gd name="T16" fmla="*/ 46 w 54"/>
                  <a:gd name="T17" fmla="*/ 40 h 75"/>
                  <a:gd name="T18" fmla="*/ 30 w 54"/>
                  <a:gd name="T19" fmla="*/ 0 h 75"/>
                  <a:gd name="T20" fmla="*/ 0 w 54"/>
                  <a:gd name="T21" fmla="*/ 13 h 75"/>
                  <a:gd name="T22" fmla="*/ 31 w 54"/>
                  <a:gd name="T23" fmla="*/ 74 h 75"/>
                  <a:gd name="T24" fmla="*/ 32 w 54"/>
                  <a:gd name="T25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75">
                    <a:moveTo>
                      <a:pt x="32" y="74"/>
                    </a:move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8" y="74"/>
                      <a:pt x="50" y="71"/>
                      <a:pt x="52" y="68"/>
                    </a:cubicBezTo>
                    <a:cubicBezTo>
                      <a:pt x="54" y="64"/>
                      <a:pt x="54" y="61"/>
                      <a:pt x="53" y="5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4"/>
                      <a:pt x="32" y="74"/>
                      <a:pt x="32" y="74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53"/>
              <p:cNvSpPr>
                <a:spLocks/>
              </p:cNvSpPr>
              <p:nvPr/>
            </p:nvSpPr>
            <p:spPr bwMode="auto">
              <a:xfrm>
                <a:off x="5149429" y="3726983"/>
                <a:ext cx="117405" cy="361388"/>
              </a:xfrm>
              <a:custGeom>
                <a:avLst/>
                <a:gdLst>
                  <a:gd name="T0" fmla="*/ 25 w 27"/>
                  <a:gd name="T1" fmla="*/ 1 h 83"/>
                  <a:gd name="T2" fmla="*/ 25 w 27"/>
                  <a:gd name="T3" fmla="*/ 1 h 83"/>
                  <a:gd name="T4" fmla="*/ 27 w 27"/>
                  <a:gd name="T5" fmla="*/ 1 h 83"/>
                  <a:gd name="T6" fmla="*/ 5 w 27"/>
                  <a:gd name="T7" fmla="*/ 83 h 83"/>
                  <a:gd name="T8" fmla="*/ 4 w 27"/>
                  <a:gd name="T9" fmla="*/ 83 h 83"/>
                  <a:gd name="T10" fmla="*/ 4 w 27"/>
                  <a:gd name="T11" fmla="*/ 83 h 83"/>
                  <a:gd name="T12" fmla="*/ 0 w 27"/>
                  <a:gd name="T13" fmla="*/ 77 h 83"/>
                  <a:gd name="T14" fmla="*/ 19 w 27"/>
                  <a:gd name="T15" fmla="*/ 4 h 83"/>
                  <a:gd name="T16" fmla="*/ 25 w 27"/>
                  <a:gd name="T17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8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1" y="82"/>
                      <a:pt x="0" y="80"/>
                      <a:pt x="0" y="7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22" y="0"/>
                      <a:pt x="25" y="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54"/>
              <p:cNvSpPr>
                <a:spLocks/>
              </p:cNvSpPr>
              <p:nvPr/>
            </p:nvSpPr>
            <p:spPr bwMode="auto">
              <a:xfrm>
                <a:off x="5165940" y="3730652"/>
                <a:ext cx="108233" cy="361388"/>
              </a:xfrm>
              <a:custGeom>
                <a:avLst/>
                <a:gdLst>
                  <a:gd name="T0" fmla="*/ 21 w 25"/>
                  <a:gd name="T1" fmla="*/ 0 h 83"/>
                  <a:gd name="T2" fmla="*/ 21 w 25"/>
                  <a:gd name="T3" fmla="*/ 0 h 83"/>
                  <a:gd name="T4" fmla="*/ 0 w 25"/>
                  <a:gd name="T5" fmla="*/ 82 h 83"/>
                  <a:gd name="T6" fmla="*/ 6 w 25"/>
                  <a:gd name="T7" fmla="*/ 78 h 83"/>
                  <a:gd name="T8" fmla="*/ 25 w 25"/>
                  <a:gd name="T9" fmla="*/ 6 h 83"/>
                  <a:gd name="T10" fmla="*/ 21 w 25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3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3"/>
                      <a:pt x="5" y="81"/>
                      <a:pt x="6" y="7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3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55"/>
              <p:cNvSpPr>
                <a:spLocks/>
              </p:cNvSpPr>
              <p:nvPr/>
            </p:nvSpPr>
            <p:spPr bwMode="auto">
              <a:xfrm>
                <a:off x="5165940" y="3958125"/>
                <a:ext cx="161432" cy="143087"/>
              </a:xfrm>
              <a:custGeom>
                <a:avLst/>
                <a:gdLst>
                  <a:gd name="T0" fmla="*/ 37 w 37"/>
                  <a:gd name="T1" fmla="*/ 20 h 33"/>
                  <a:gd name="T2" fmla="*/ 34 w 37"/>
                  <a:gd name="T3" fmla="*/ 12 h 33"/>
                  <a:gd name="T4" fmla="*/ 13 w 37"/>
                  <a:gd name="T5" fmla="*/ 3 h 33"/>
                  <a:gd name="T6" fmla="*/ 13 w 37"/>
                  <a:gd name="T7" fmla="*/ 3 h 33"/>
                  <a:gd name="T8" fmla="*/ 3 w 37"/>
                  <a:gd name="T9" fmla="*/ 24 h 33"/>
                  <a:gd name="T10" fmla="*/ 7 w 37"/>
                  <a:gd name="T11" fmla="*/ 33 h 33"/>
                  <a:gd name="T12" fmla="*/ 37 w 37"/>
                  <a:gd name="T13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3">
                    <a:moveTo>
                      <a:pt x="37" y="20"/>
                    </a:move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4"/>
                      <a:pt x="21" y="0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4" y="6"/>
                      <a:pt x="0" y="15"/>
                      <a:pt x="3" y="24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57"/>
              <p:cNvSpPr>
                <a:spLocks/>
              </p:cNvSpPr>
              <p:nvPr/>
            </p:nvSpPr>
            <p:spPr bwMode="auto">
              <a:xfrm>
                <a:off x="4432159" y="4471772"/>
                <a:ext cx="256823" cy="355884"/>
              </a:xfrm>
              <a:custGeom>
                <a:avLst/>
                <a:gdLst>
                  <a:gd name="T0" fmla="*/ 36 w 59"/>
                  <a:gd name="T1" fmla="*/ 1 h 82"/>
                  <a:gd name="T2" fmla="*/ 37 w 59"/>
                  <a:gd name="T3" fmla="*/ 1 h 82"/>
                  <a:gd name="T4" fmla="*/ 39 w 59"/>
                  <a:gd name="T5" fmla="*/ 2 h 82"/>
                  <a:gd name="T6" fmla="*/ 39 w 59"/>
                  <a:gd name="T7" fmla="*/ 2 h 82"/>
                  <a:gd name="T8" fmla="*/ 51 w 59"/>
                  <a:gd name="T9" fmla="*/ 8 h 82"/>
                  <a:gd name="T10" fmla="*/ 58 w 59"/>
                  <a:gd name="T11" fmla="*/ 17 h 82"/>
                  <a:gd name="T12" fmla="*/ 58 w 59"/>
                  <a:gd name="T13" fmla="*/ 27 h 82"/>
                  <a:gd name="T14" fmla="*/ 49 w 59"/>
                  <a:gd name="T15" fmla="*/ 44 h 82"/>
                  <a:gd name="T16" fmla="*/ 49 w 59"/>
                  <a:gd name="T17" fmla="*/ 44 h 82"/>
                  <a:gd name="T18" fmla="*/ 29 w 59"/>
                  <a:gd name="T19" fmla="*/ 82 h 82"/>
                  <a:gd name="T20" fmla="*/ 0 w 59"/>
                  <a:gd name="T21" fmla="*/ 66 h 82"/>
                  <a:gd name="T22" fmla="*/ 35 w 59"/>
                  <a:gd name="T23" fmla="*/ 0 h 82"/>
                  <a:gd name="T24" fmla="*/ 36 w 59"/>
                  <a:gd name="T25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2">
                    <a:moveTo>
                      <a:pt x="36" y="1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5" y="10"/>
                      <a:pt x="57" y="13"/>
                      <a:pt x="58" y="17"/>
                    </a:cubicBezTo>
                    <a:cubicBezTo>
                      <a:pt x="59" y="20"/>
                      <a:pt x="59" y="24"/>
                      <a:pt x="58" y="27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8"/>
              <p:cNvSpPr>
                <a:spLocks/>
              </p:cNvSpPr>
              <p:nvPr/>
            </p:nvSpPr>
            <p:spPr bwMode="auto">
              <a:xfrm>
                <a:off x="4399139" y="4754277"/>
                <a:ext cx="159598" cy="152260"/>
              </a:xfrm>
              <a:custGeom>
                <a:avLst/>
                <a:gdLst>
                  <a:gd name="T0" fmla="*/ 37 w 37"/>
                  <a:gd name="T1" fmla="*/ 16 h 35"/>
                  <a:gd name="T2" fmla="*/ 33 w 37"/>
                  <a:gd name="T3" fmla="*/ 24 h 35"/>
                  <a:gd name="T4" fmla="*/ 11 w 37"/>
                  <a:gd name="T5" fmla="*/ 31 h 35"/>
                  <a:gd name="T6" fmla="*/ 11 w 37"/>
                  <a:gd name="T7" fmla="*/ 31 h 35"/>
                  <a:gd name="T8" fmla="*/ 4 w 37"/>
                  <a:gd name="T9" fmla="*/ 9 h 35"/>
                  <a:gd name="T10" fmla="*/ 9 w 37"/>
                  <a:gd name="T11" fmla="*/ 0 h 35"/>
                  <a:gd name="T12" fmla="*/ 37 w 37"/>
                  <a:gd name="T1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5">
                    <a:moveTo>
                      <a:pt x="37" y="16"/>
                    </a:moveTo>
                    <a:cubicBezTo>
                      <a:pt x="33" y="24"/>
                      <a:pt x="33" y="24"/>
                      <a:pt x="33" y="24"/>
                    </a:cubicBezTo>
                    <a:cubicBezTo>
                      <a:pt x="29" y="32"/>
                      <a:pt x="19" y="35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3" y="27"/>
                      <a:pt x="0" y="17"/>
                      <a:pt x="4" y="9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59"/>
              <p:cNvSpPr>
                <a:spLocks/>
              </p:cNvSpPr>
              <p:nvPr/>
            </p:nvSpPr>
            <p:spPr bwMode="auto">
              <a:xfrm>
                <a:off x="4028579" y="4640541"/>
                <a:ext cx="599867" cy="631052"/>
              </a:xfrm>
              <a:custGeom>
                <a:avLst/>
                <a:gdLst>
                  <a:gd name="T0" fmla="*/ 72 w 138"/>
                  <a:gd name="T1" fmla="*/ 0 h 145"/>
                  <a:gd name="T2" fmla="*/ 138 w 138"/>
                  <a:gd name="T3" fmla="*/ 96 h 145"/>
                  <a:gd name="T4" fmla="*/ 65 w 138"/>
                  <a:gd name="T5" fmla="*/ 145 h 145"/>
                  <a:gd name="T6" fmla="*/ 0 w 138"/>
                  <a:gd name="T7" fmla="*/ 49 h 145"/>
                  <a:gd name="T8" fmla="*/ 71 w 138"/>
                  <a:gd name="T9" fmla="*/ 2 h 145"/>
                  <a:gd name="T10" fmla="*/ 72 w 138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45">
                    <a:moveTo>
                      <a:pt x="72" y="0"/>
                    </a:moveTo>
                    <a:cubicBezTo>
                      <a:pt x="138" y="96"/>
                      <a:pt x="138" y="96"/>
                      <a:pt x="138" y="96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2" y="1"/>
                      <a:pt x="72" y="0"/>
                      <a:pt x="7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0"/>
              <p:cNvSpPr>
                <a:spLocks/>
              </p:cNvSpPr>
              <p:nvPr/>
            </p:nvSpPr>
            <p:spPr bwMode="auto">
              <a:xfrm>
                <a:off x="4246878" y="4776291"/>
                <a:ext cx="381566" cy="495302"/>
              </a:xfrm>
              <a:custGeom>
                <a:avLst/>
                <a:gdLst>
                  <a:gd name="T0" fmla="*/ 104 w 208"/>
                  <a:gd name="T1" fmla="*/ 0 h 270"/>
                  <a:gd name="T2" fmla="*/ 208 w 208"/>
                  <a:gd name="T3" fmla="*/ 154 h 270"/>
                  <a:gd name="T4" fmla="*/ 35 w 208"/>
                  <a:gd name="T5" fmla="*/ 270 h 270"/>
                  <a:gd name="T6" fmla="*/ 0 w 208"/>
                  <a:gd name="T7" fmla="*/ 218 h 270"/>
                  <a:gd name="T8" fmla="*/ 104 w 208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70">
                    <a:moveTo>
                      <a:pt x="104" y="0"/>
                    </a:moveTo>
                    <a:lnTo>
                      <a:pt x="208" y="154"/>
                    </a:lnTo>
                    <a:lnTo>
                      <a:pt x="35" y="270"/>
                    </a:lnTo>
                    <a:lnTo>
                      <a:pt x="0" y="21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1"/>
              <p:cNvSpPr>
                <a:spLocks/>
              </p:cNvSpPr>
              <p:nvPr/>
            </p:nvSpPr>
            <p:spPr bwMode="auto">
              <a:xfrm>
                <a:off x="4316588" y="4658886"/>
                <a:ext cx="289844" cy="416422"/>
              </a:xfrm>
              <a:custGeom>
                <a:avLst/>
                <a:gdLst>
                  <a:gd name="T0" fmla="*/ 2 w 158"/>
                  <a:gd name="T1" fmla="*/ 0 h 227"/>
                  <a:gd name="T2" fmla="*/ 158 w 158"/>
                  <a:gd name="T3" fmla="*/ 225 h 227"/>
                  <a:gd name="T4" fmla="*/ 156 w 158"/>
                  <a:gd name="T5" fmla="*/ 227 h 227"/>
                  <a:gd name="T6" fmla="*/ 0 w 158"/>
                  <a:gd name="T7" fmla="*/ 2 h 227"/>
                  <a:gd name="T8" fmla="*/ 2 w 158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7">
                    <a:moveTo>
                      <a:pt x="2" y="0"/>
                    </a:moveTo>
                    <a:lnTo>
                      <a:pt x="158" y="225"/>
                    </a:lnTo>
                    <a:lnTo>
                      <a:pt x="156" y="22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2"/>
              <p:cNvSpPr>
                <a:spLocks/>
              </p:cNvSpPr>
              <p:nvPr/>
            </p:nvSpPr>
            <p:spPr bwMode="auto">
              <a:xfrm>
                <a:off x="4316588" y="4640541"/>
                <a:ext cx="311857" cy="434766"/>
              </a:xfrm>
              <a:custGeom>
                <a:avLst/>
                <a:gdLst>
                  <a:gd name="T0" fmla="*/ 6 w 72"/>
                  <a:gd name="T1" fmla="*/ 0 h 100"/>
                  <a:gd name="T2" fmla="*/ 72 w 72"/>
                  <a:gd name="T3" fmla="*/ 96 h 100"/>
                  <a:gd name="T4" fmla="*/ 66 w 72"/>
                  <a:gd name="T5" fmla="*/ 100 h 100"/>
                  <a:gd name="T6" fmla="*/ 0 w 72"/>
                  <a:gd name="T7" fmla="*/ 5 h 100"/>
                  <a:gd name="T8" fmla="*/ 5 w 72"/>
                  <a:gd name="T9" fmla="*/ 2 h 100"/>
                  <a:gd name="T10" fmla="*/ 6 w 72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0">
                    <a:moveTo>
                      <a:pt x="6" y="0"/>
                    </a:moveTo>
                    <a:cubicBezTo>
                      <a:pt x="72" y="96"/>
                      <a:pt x="72" y="96"/>
                      <a:pt x="72" y="96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66"/>
              <p:cNvSpPr>
                <a:spLocks/>
              </p:cNvSpPr>
              <p:nvPr/>
            </p:nvSpPr>
            <p:spPr bwMode="auto">
              <a:xfrm>
                <a:off x="4367952" y="4754277"/>
                <a:ext cx="78882" cy="82551"/>
              </a:xfrm>
              <a:custGeom>
                <a:avLst/>
                <a:gdLst>
                  <a:gd name="T0" fmla="*/ 10 w 18"/>
                  <a:gd name="T1" fmla="*/ 2 h 19"/>
                  <a:gd name="T2" fmla="*/ 15 w 18"/>
                  <a:gd name="T3" fmla="*/ 1 h 19"/>
                  <a:gd name="T4" fmla="*/ 16 w 18"/>
                  <a:gd name="T5" fmla="*/ 6 h 19"/>
                  <a:gd name="T6" fmla="*/ 8 w 18"/>
                  <a:gd name="T7" fmla="*/ 17 h 19"/>
                  <a:gd name="T8" fmla="*/ 2 w 18"/>
                  <a:gd name="T9" fmla="*/ 18 h 19"/>
                  <a:gd name="T10" fmla="*/ 1 w 18"/>
                  <a:gd name="T11" fmla="*/ 13 h 19"/>
                  <a:gd name="T12" fmla="*/ 10 w 18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10" y="2"/>
                    </a:moveTo>
                    <a:cubicBezTo>
                      <a:pt x="11" y="0"/>
                      <a:pt x="13" y="0"/>
                      <a:pt x="15" y="1"/>
                    </a:cubicBezTo>
                    <a:cubicBezTo>
                      <a:pt x="17" y="2"/>
                      <a:pt x="18" y="5"/>
                      <a:pt x="16" y="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4" y="19"/>
                      <a:pt x="2" y="18"/>
                    </a:cubicBezTo>
                    <a:cubicBezTo>
                      <a:pt x="1" y="17"/>
                      <a:pt x="0" y="15"/>
                      <a:pt x="1" y="13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7"/>
              <p:cNvSpPr>
                <a:spLocks/>
              </p:cNvSpPr>
              <p:nvPr/>
            </p:nvSpPr>
            <p:spPr bwMode="auto">
              <a:xfrm>
                <a:off x="4406476" y="4748774"/>
                <a:ext cx="40358" cy="40358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6 w 9"/>
                  <a:gd name="T5" fmla="*/ 8 h 9"/>
                  <a:gd name="T6" fmla="*/ 6 w 9"/>
                  <a:gd name="T7" fmla="*/ 9 h 9"/>
                  <a:gd name="T8" fmla="*/ 1 w 9"/>
                  <a:gd name="T9" fmla="*/ 7 h 9"/>
                  <a:gd name="T10" fmla="*/ 3 w 9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4650811" y="3445254"/>
                <a:ext cx="308188" cy="262327"/>
              </a:xfrm>
              <a:custGeom>
                <a:avLst/>
                <a:gdLst>
                  <a:gd name="T0" fmla="*/ 71 w 71"/>
                  <a:gd name="T1" fmla="*/ 60 h 60"/>
                  <a:gd name="T2" fmla="*/ 71 w 71"/>
                  <a:gd name="T3" fmla="*/ 60 h 60"/>
                  <a:gd name="T4" fmla="*/ 71 w 71"/>
                  <a:gd name="T5" fmla="*/ 60 h 60"/>
                  <a:gd name="T6" fmla="*/ 71 w 71"/>
                  <a:gd name="T7" fmla="*/ 60 h 60"/>
                  <a:gd name="T8" fmla="*/ 15 w 71"/>
                  <a:gd name="T9" fmla="*/ 60 h 60"/>
                  <a:gd name="T10" fmla="*/ 3 w 71"/>
                  <a:gd name="T11" fmla="*/ 41 h 60"/>
                  <a:gd name="T12" fmla="*/ 13 w 71"/>
                  <a:gd name="T13" fmla="*/ 14 h 60"/>
                  <a:gd name="T14" fmla="*/ 20 w 71"/>
                  <a:gd name="T15" fmla="*/ 3 h 60"/>
                  <a:gd name="T16" fmla="*/ 30 w 71"/>
                  <a:gd name="T17" fmla="*/ 0 h 60"/>
                  <a:gd name="T18" fmla="*/ 71 w 71"/>
                  <a:gd name="T19" fmla="*/ 11 h 60"/>
                  <a:gd name="T20" fmla="*/ 71 w 71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60">
                    <a:moveTo>
                      <a:pt x="71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2" y="60"/>
                      <a:pt x="0" y="51"/>
                      <a:pt x="3" y="4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71" y="11"/>
                      <a:pt x="71" y="11"/>
                      <a:pt x="71" y="11"/>
                    </a:cubicBezTo>
                    <a:lnTo>
                      <a:pt x="71" y="60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6" name="Group 1"/>
          <p:cNvGrpSpPr/>
          <p:nvPr/>
        </p:nvGrpSpPr>
        <p:grpSpPr>
          <a:xfrm>
            <a:off x="1036286" y="2384257"/>
            <a:ext cx="2192040" cy="2664158"/>
            <a:chOff x="995863" y="1818530"/>
            <a:chExt cx="2192040" cy="2664158"/>
          </a:xfrm>
        </p:grpSpPr>
        <p:grpSp>
          <p:nvGrpSpPr>
            <p:cNvPr id="97" name="Group 23"/>
            <p:cNvGrpSpPr/>
            <p:nvPr/>
          </p:nvGrpSpPr>
          <p:grpSpPr>
            <a:xfrm>
              <a:off x="995863" y="1877005"/>
              <a:ext cx="825403" cy="2605683"/>
              <a:chOff x="6689395" y="3296992"/>
              <a:chExt cx="842015" cy="2658124"/>
            </a:xfrm>
          </p:grpSpPr>
          <p:grpSp>
            <p:nvGrpSpPr>
              <p:cNvPr id="140" name="Group 24"/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165" name="Freeform 65"/>
                <p:cNvSpPr>
                  <a:spLocks/>
                </p:cNvSpPr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avLst/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66"/>
                <p:cNvSpPr>
                  <a:spLocks/>
                </p:cNvSpPr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avLst/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64"/>
                <p:cNvSpPr>
                  <a:spLocks/>
                </p:cNvSpPr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64"/>
                <p:cNvSpPr>
                  <a:spLocks/>
                </p:cNvSpPr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Freeform 67"/>
              <p:cNvSpPr>
                <a:spLocks/>
              </p:cNvSpPr>
              <p:nvPr/>
            </p:nvSpPr>
            <p:spPr bwMode="auto">
              <a:xfrm>
                <a:off x="6918701" y="5828538"/>
                <a:ext cx="174274" cy="126578"/>
              </a:xfrm>
              <a:custGeom>
                <a:avLst/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68"/>
              <p:cNvSpPr>
                <a:spLocks/>
              </p:cNvSpPr>
              <p:nvPr/>
            </p:nvSpPr>
            <p:spPr bwMode="auto">
              <a:xfrm>
                <a:off x="7102147" y="5828538"/>
                <a:ext cx="168770" cy="126578"/>
              </a:xfrm>
              <a:custGeom>
                <a:avLst/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9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69"/>
              <p:cNvSpPr>
                <a:spLocks/>
              </p:cNvSpPr>
              <p:nvPr/>
            </p:nvSpPr>
            <p:spPr bwMode="auto">
              <a:xfrm>
                <a:off x="6698567" y="4122496"/>
                <a:ext cx="254990" cy="427428"/>
              </a:xfrm>
              <a:custGeom>
                <a:avLst/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0"/>
              <p:cNvSpPr>
                <a:spLocks/>
              </p:cNvSpPr>
              <p:nvPr/>
            </p:nvSpPr>
            <p:spPr bwMode="auto">
              <a:xfrm>
                <a:off x="7096644" y="4045449"/>
                <a:ext cx="308188" cy="686086"/>
              </a:xfrm>
              <a:custGeom>
                <a:avLst/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1"/>
              <p:cNvSpPr>
                <a:spLocks/>
              </p:cNvSpPr>
              <p:nvPr/>
            </p:nvSpPr>
            <p:spPr bwMode="auto">
              <a:xfrm>
                <a:off x="6810469" y="4045449"/>
                <a:ext cx="291679" cy="686086"/>
              </a:xfrm>
              <a:custGeom>
                <a:avLst/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2"/>
              <p:cNvSpPr>
                <a:spLocks/>
              </p:cNvSpPr>
              <p:nvPr/>
            </p:nvSpPr>
            <p:spPr bwMode="auto">
              <a:xfrm>
                <a:off x="6689395" y="3296992"/>
                <a:ext cx="832842" cy="834677"/>
              </a:xfrm>
              <a:custGeom>
                <a:avLst/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73"/>
              <p:cNvSpPr>
                <a:spLocks/>
              </p:cNvSpPr>
              <p:nvPr/>
            </p:nvSpPr>
            <p:spPr bwMode="auto">
              <a:xfrm>
                <a:off x="6689395" y="3296992"/>
                <a:ext cx="420091" cy="643894"/>
              </a:xfrm>
              <a:custGeom>
                <a:avLst/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4"/>
              <p:cNvSpPr>
                <a:spLocks/>
              </p:cNvSpPr>
              <p:nvPr/>
            </p:nvSpPr>
            <p:spPr bwMode="auto">
              <a:xfrm>
                <a:off x="6992079" y="3940885"/>
                <a:ext cx="221970" cy="339375"/>
              </a:xfrm>
              <a:custGeom>
                <a:avLst/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75"/>
              <p:cNvSpPr>
                <a:spLocks/>
              </p:cNvSpPr>
              <p:nvPr/>
            </p:nvSpPr>
            <p:spPr bwMode="auto">
              <a:xfrm>
                <a:off x="6992079" y="3935382"/>
                <a:ext cx="225638" cy="183445"/>
              </a:xfrm>
              <a:custGeom>
                <a:avLst/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76"/>
              <p:cNvSpPr>
                <a:spLocks/>
              </p:cNvSpPr>
              <p:nvPr/>
            </p:nvSpPr>
            <p:spPr bwMode="auto">
              <a:xfrm>
                <a:off x="6992079" y="3935382"/>
                <a:ext cx="117405" cy="183445"/>
              </a:xfrm>
              <a:custGeom>
                <a:avLst/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77"/>
              <p:cNvSpPr>
                <a:spLocks/>
              </p:cNvSpPr>
              <p:nvPr/>
            </p:nvSpPr>
            <p:spPr bwMode="auto">
              <a:xfrm>
                <a:off x="7014093" y="3935382"/>
                <a:ext cx="183445" cy="117405"/>
              </a:xfrm>
              <a:custGeom>
                <a:avLst/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78"/>
              <p:cNvSpPr>
                <a:spLocks/>
              </p:cNvSpPr>
              <p:nvPr/>
            </p:nvSpPr>
            <p:spPr bwMode="auto">
              <a:xfrm>
                <a:off x="7014093" y="3935382"/>
                <a:ext cx="95392" cy="113736"/>
              </a:xfrm>
              <a:custGeom>
                <a:avLst/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0"/>
              <p:cNvSpPr>
                <a:spLocks/>
              </p:cNvSpPr>
              <p:nvPr/>
            </p:nvSpPr>
            <p:spPr bwMode="auto">
              <a:xfrm>
                <a:off x="6797627" y="4232563"/>
                <a:ext cx="425593" cy="491634"/>
              </a:xfrm>
              <a:custGeom>
                <a:avLst/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1"/>
              <p:cNvSpPr>
                <a:spLocks/>
              </p:cNvSpPr>
              <p:nvPr/>
            </p:nvSpPr>
            <p:spPr bwMode="auto">
              <a:xfrm>
                <a:off x="6788456" y="4214219"/>
                <a:ext cx="425593" cy="495303"/>
              </a:xfrm>
              <a:custGeom>
                <a:avLst/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2"/>
              <p:cNvSpPr>
                <a:spLocks/>
              </p:cNvSpPr>
              <p:nvPr/>
            </p:nvSpPr>
            <p:spPr bwMode="auto">
              <a:xfrm>
                <a:off x="6905861" y="4271086"/>
                <a:ext cx="308188" cy="438435"/>
              </a:xfrm>
              <a:custGeom>
                <a:avLst/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3"/>
              <p:cNvSpPr>
                <a:spLocks/>
              </p:cNvSpPr>
              <p:nvPr/>
            </p:nvSpPr>
            <p:spPr bwMode="auto">
              <a:xfrm>
                <a:off x="6828814" y="3465762"/>
                <a:ext cx="554005" cy="665907"/>
              </a:xfrm>
              <a:custGeom>
                <a:avLst/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84"/>
              <p:cNvSpPr>
                <a:spLocks/>
              </p:cNvSpPr>
              <p:nvPr/>
            </p:nvSpPr>
            <p:spPr bwMode="auto">
              <a:xfrm>
                <a:off x="6828814" y="3465762"/>
                <a:ext cx="280672" cy="570516"/>
              </a:xfrm>
              <a:custGeom>
                <a:avLst/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85"/>
              <p:cNvSpPr>
                <a:spLocks/>
              </p:cNvSpPr>
              <p:nvPr/>
            </p:nvSpPr>
            <p:spPr bwMode="auto">
              <a:xfrm>
                <a:off x="6731587" y="3408893"/>
                <a:ext cx="698928" cy="313692"/>
              </a:xfrm>
              <a:custGeom>
                <a:avLst/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86"/>
              <p:cNvSpPr>
                <a:spLocks/>
              </p:cNvSpPr>
              <p:nvPr/>
            </p:nvSpPr>
            <p:spPr bwMode="auto">
              <a:xfrm>
                <a:off x="6731587" y="3408893"/>
                <a:ext cx="377898" cy="310023"/>
              </a:xfrm>
              <a:custGeom>
                <a:avLst/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87"/>
              <p:cNvSpPr>
                <a:spLocks/>
              </p:cNvSpPr>
              <p:nvPr/>
            </p:nvSpPr>
            <p:spPr bwMode="auto">
              <a:xfrm>
                <a:off x="7258076" y="4122496"/>
                <a:ext cx="260492" cy="427428"/>
              </a:xfrm>
              <a:custGeom>
                <a:avLst/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88"/>
              <p:cNvSpPr>
                <a:spLocks/>
              </p:cNvSpPr>
              <p:nvPr/>
            </p:nvSpPr>
            <p:spPr bwMode="auto">
              <a:xfrm>
                <a:off x="7360805" y="4419678"/>
                <a:ext cx="165101" cy="324699"/>
              </a:xfrm>
              <a:custGeom>
                <a:avLst/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89"/>
              <p:cNvSpPr>
                <a:spLocks/>
              </p:cNvSpPr>
              <p:nvPr/>
            </p:nvSpPr>
            <p:spPr bwMode="auto">
              <a:xfrm>
                <a:off x="6705905" y="4375651"/>
                <a:ext cx="339375" cy="282506"/>
              </a:xfrm>
              <a:custGeom>
                <a:avLst/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0"/>
              <p:cNvSpPr>
                <a:spLocks/>
              </p:cNvSpPr>
              <p:nvPr/>
            </p:nvSpPr>
            <p:spPr bwMode="auto">
              <a:xfrm>
                <a:off x="6975570" y="4531579"/>
                <a:ext cx="152260" cy="161432"/>
              </a:xfrm>
              <a:custGeom>
                <a:avLst/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1"/>
              <p:cNvSpPr>
                <a:spLocks/>
              </p:cNvSpPr>
              <p:nvPr/>
            </p:nvSpPr>
            <p:spPr bwMode="auto">
              <a:xfrm>
                <a:off x="7379150" y="4737038"/>
                <a:ext cx="152260" cy="111902"/>
              </a:xfrm>
              <a:custGeom>
                <a:avLst/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161"/>
            <p:cNvGrpSpPr/>
            <p:nvPr/>
          </p:nvGrpSpPr>
          <p:grpSpPr>
            <a:xfrm flipH="1">
              <a:off x="1791138" y="1818530"/>
              <a:ext cx="1396765" cy="2639666"/>
              <a:chOff x="8199726" y="980132"/>
              <a:chExt cx="2899947" cy="5325290"/>
            </a:xfrm>
          </p:grpSpPr>
          <p:sp>
            <p:nvSpPr>
              <p:cNvPr id="99" name="Freeform 303"/>
              <p:cNvSpPr>
                <a:spLocks/>
              </p:cNvSpPr>
              <p:nvPr/>
            </p:nvSpPr>
            <p:spPr bwMode="auto">
              <a:xfrm>
                <a:off x="8252045" y="3106512"/>
                <a:ext cx="930525" cy="762357"/>
              </a:xfrm>
              <a:custGeom>
                <a:avLst/>
                <a:gdLst>
                  <a:gd name="T0" fmla="*/ 65 w 105"/>
                  <a:gd name="T1" fmla="*/ 86 h 86"/>
                  <a:gd name="T2" fmla="*/ 8 w 105"/>
                  <a:gd name="T3" fmla="*/ 34 h 86"/>
                  <a:gd name="T4" fmla="*/ 7 w 105"/>
                  <a:gd name="T5" fmla="*/ 8 h 86"/>
                  <a:gd name="T6" fmla="*/ 7 w 105"/>
                  <a:gd name="T7" fmla="*/ 8 h 86"/>
                  <a:gd name="T8" fmla="*/ 33 w 105"/>
                  <a:gd name="T9" fmla="*/ 7 h 86"/>
                  <a:gd name="T10" fmla="*/ 105 w 105"/>
                  <a:gd name="T11" fmla="*/ 72 h 86"/>
                  <a:gd name="T12" fmla="*/ 101 w 105"/>
                  <a:gd name="T13" fmla="*/ 76 h 86"/>
                  <a:gd name="T14" fmla="*/ 65 w 105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86">
                    <a:moveTo>
                      <a:pt x="65" y="86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0" y="27"/>
                      <a:pt x="0" y="15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0"/>
                      <a:pt x="26" y="0"/>
                      <a:pt x="33" y="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1" y="76"/>
                      <a:pt x="101" y="76"/>
                      <a:pt x="101" y="76"/>
                    </a:cubicBez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0" name="Group 163"/>
              <p:cNvGrpSpPr/>
              <p:nvPr/>
            </p:nvGrpSpPr>
            <p:grpSpPr>
              <a:xfrm>
                <a:off x="8199726" y="980132"/>
                <a:ext cx="2899947" cy="5325290"/>
                <a:chOff x="8199726" y="980132"/>
                <a:chExt cx="2899947" cy="5325290"/>
              </a:xfrm>
            </p:grpSpPr>
            <p:sp>
              <p:nvSpPr>
                <p:cNvPr id="101" name="Freeform 282"/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1061321" cy="1887208"/>
                </a:xfrm>
                <a:custGeom>
                  <a:avLst/>
                  <a:gdLst>
                    <a:gd name="T0" fmla="*/ 31 w 120"/>
                    <a:gd name="T1" fmla="*/ 0 h 213"/>
                    <a:gd name="T2" fmla="*/ 31 w 120"/>
                    <a:gd name="T3" fmla="*/ 0 h 213"/>
                    <a:gd name="T4" fmla="*/ 33 w 120"/>
                    <a:gd name="T5" fmla="*/ 0 h 213"/>
                    <a:gd name="T6" fmla="*/ 88 w 120"/>
                    <a:gd name="T7" fmla="*/ 0 h 213"/>
                    <a:gd name="T8" fmla="*/ 90 w 120"/>
                    <a:gd name="T9" fmla="*/ 0 h 213"/>
                    <a:gd name="T10" fmla="*/ 90 w 120"/>
                    <a:gd name="T11" fmla="*/ 0 h 213"/>
                    <a:gd name="T12" fmla="*/ 92 w 120"/>
                    <a:gd name="T13" fmla="*/ 0 h 213"/>
                    <a:gd name="T14" fmla="*/ 120 w 120"/>
                    <a:gd name="T15" fmla="*/ 0 h 213"/>
                    <a:gd name="T16" fmla="*/ 120 w 120"/>
                    <a:gd name="T17" fmla="*/ 7 h 213"/>
                    <a:gd name="T18" fmla="*/ 120 w 120"/>
                    <a:gd name="T19" fmla="*/ 8 h 213"/>
                    <a:gd name="T20" fmla="*/ 120 w 120"/>
                    <a:gd name="T21" fmla="*/ 211 h 213"/>
                    <a:gd name="T22" fmla="*/ 120 w 120"/>
                    <a:gd name="T23" fmla="*/ 213 h 213"/>
                    <a:gd name="T24" fmla="*/ 62 w 120"/>
                    <a:gd name="T25" fmla="*/ 213 h 213"/>
                    <a:gd name="T26" fmla="*/ 62 w 120"/>
                    <a:gd name="T27" fmla="*/ 211 h 213"/>
                    <a:gd name="T28" fmla="*/ 62 w 120"/>
                    <a:gd name="T29" fmla="*/ 90 h 213"/>
                    <a:gd name="T30" fmla="*/ 62 w 120"/>
                    <a:gd name="T31" fmla="*/ 89 h 213"/>
                    <a:gd name="T32" fmla="*/ 62 w 120"/>
                    <a:gd name="T33" fmla="*/ 39 h 213"/>
                    <a:gd name="T34" fmla="*/ 60 w 120"/>
                    <a:gd name="T35" fmla="*/ 34 h 213"/>
                    <a:gd name="T36" fmla="*/ 60 w 120"/>
                    <a:gd name="T37" fmla="*/ 34 h 213"/>
                    <a:gd name="T38" fmla="*/ 58 w 120"/>
                    <a:gd name="T39" fmla="*/ 38 h 213"/>
                    <a:gd name="T40" fmla="*/ 58 w 120"/>
                    <a:gd name="T41" fmla="*/ 38 h 213"/>
                    <a:gd name="T42" fmla="*/ 58 w 120"/>
                    <a:gd name="T43" fmla="*/ 211 h 213"/>
                    <a:gd name="T44" fmla="*/ 58 w 120"/>
                    <a:gd name="T45" fmla="*/ 213 h 213"/>
                    <a:gd name="T46" fmla="*/ 1 w 120"/>
                    <a:gd name="T47" fmla="*/ 213 h 213"/>
                    <a:gd name="T48" fmla="*/ 0 w 120"/>
                    <a:gd name="T49" fmla="*/ 211 h 213"/>
                    <a:gd name="T50" fmla="*/ 0 w 120"/>
                    <a:gd name="T51" fmla="*/ 5 h 213"/>
                    <a:gd name="T52" fmla="*/ 1 w 120"/>
                    <a:gd name="T53" fmla="*/ 4 h 213"/>
                    <a:gd name="T54" fmla="*/ 1 w 120"/>
                    <a:gd name="T55" fmla="*/ 0 h 213"/>
                    <a:gd name="T56" fmla="*/ 29 w 120"/>
                    <a:gd name="T57" fmla="*/ 0 h 213"/>
                    <a:gd name="T58" fmla="*/ 31 w 120"/>
                    <a:gd name="T5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9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1" y="0"/>
                        <a:pt x="91" y="0"/>
                        <a:pt x="9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8"/>
                        <a:pt x="120" y="8"/>
                      </a:cubicBezTo>
                      <a:cubicBezTo>
                        <a:pt x="120" y="211"/>
                        <a:pt x="120" y="211"/>
                        <a:pt x="120" y="211"/>
                      </a:cubicBezTo>
                      <a:cubicBezTo>
                        <a:pt x="120" y="212"/>
                        <a:pt x="120" y="212"/>
                        <a:pt x="120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2" y="212"/>
                        <a:pt x="62" y="212"/>
                        <a:pt x="62" y="211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2" y="90"/>
                        <a:pt x="62" y="89"/>
                        <a:pt x="62" y="89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62" y="36"/>
                        <a:pt x="63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83"/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530660" cy="1887208"/>
                </a:xfrm>
                <a:custGeom>
                  <a:avLst/>
                  <a:gdLst>
                    <a:gd name="T0" fmla="*/ 31 w 60"/>
                    <a:gd name="T1" fmla="*/ 0 h 213"/>
                    <a:gd name="T2" fmla="*/ 31 w 60"/>
                    <a:gd name="T3" fmla="*/ 0 h 213"/>
                    <a:gd name="T4" fmla="*/ 33 w 60"/>
                    <a:gd name="T5" fmla="*/ 0 h 213"/>
                    <a:gd name="T6" fmla="*/ 60 w 60"/>
                    <a:gd name="T7" fmla="*/ 0 h 213"/>
                    <a:gd name="T8" fmla="*/ 60 w 60"/>
                    <a:gd name="T9" fmla="*/ 34 h 213"/>
                    <a:gd name="T10" fmla="*/ 60 w 60"/>
                    <a:gd name="T11" fmla="*/ 34 h 213"/>
                    <a:gd name="T12" fmla="*/ 60 w 60"/>
                    <a:gd name="T13" fmla="*/ 34 h 213"/>
                    <a:gd name="T14" fmla="*/ 58 w 60"/>
                    <a:gd name="T15" fmla="*/ 38 h 213"/>
                    <a:gd name="T16" fmla="*/ 58 w 60"/>
                    <a:gd name="T17" fmla="*/ 38 h 213"/>
                    <a:gd name="T18" fmla="*/ 58 w 60"/>
                    <a:gd name="T19" fmla="*/ 211 h 213"/>
                    <a:gd name="T20" fmla="*/ 58 w 60"/>
                    <a:gd name="T21" fmla="*/ 213 h 213"/>
                    <a:gd name="T22" fmla="*/ 1 w 60"/>
                    <a:gd name="T23" fmla="*/ 213 h 213"/>
                    <a:gd name="T24" fmla="*/ 0 w 60"/>
                    <a:gd name="T25" fmla="*/ 211 h 213"/>
                    <a:gd name="T26" fmla="*/ 0 w 60"/>
                    <a:gd name="T27" fmla="*/ 5 h 213"/>
                    <a:gd name="T28" fmla="*/ 1 w 60"/>
                    <a:gd name="T29" fmla="*/ 4 h 213"/>
                    <a:gd name="T30" fmla="*/ 1 w 60"/>
                    <a:gd name="T31" fmla="*/ 0 h 213"/>
                    <a:gd name="T32" fmla="*/ 29 w 60"/>
                    <a:gd name="T33" fmla="*/ 0 h 213"/>
                    <a:gd name="T34" fmla="*/ 31 w 60"/>
                    <a:gd name="T3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84"/>
                <p:cNvSpPr>
                  <a:spLocks/>
                </p:cNvSpPr>
                <p:nvPr/>
              </p:nvSpPr>
              <p:spPr bwMode="auto">
                <a:xfrm>
                  <a:off x="9100353" y="6028880"/>
                  <a:ext cx="541873" cy="276542"/>
                </a:xfrm>
                <a:custGeom>
                  <a:avLst/>
                  <a:gdLst>
                    <a:gd name="T0" fmla="*/ 30 w 61"/>
                    <a:gd name="T1" fmla="*/ 0 h 31"/>
                    <a:gd name="T2" fmla="*/ 30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2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1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0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19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8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0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4" y="27"/>
                        <a:pt x="52" y="27"/>
                      </a:cubicBezTo>
                      <a:cubicBezTo>
                        <a:pt x="50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3" y="27"/>
                        <a:pt x="41" y="27"/>
                      </a:cubicBezTo>
                      <a:cubicBezTo>
                        <a:pt x="39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2" y="27"/>
                        <a:pt x="30" y="27"/>
                      </a:cubicBezTo>
                      <a:cubicBezTo>
                        <a:pt x="28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1" y="27"/>
                        <a:pt x="19" y="27"/>
                      </a:cubicBezTo>
                      <a:cubicBezTo>
                        <a:pt x="17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0" y="27"/>
                        <a:pt x="8" y="27"/>
                      </a:cubicBezTo>
                      <a:cubicBezTo>
                        <a:pt x="6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5"/>
                <p:cNvSpPr>
                  <a:spLocks/>
                </p:cNvSpPr>
                <p:nvPr/>
              </p:nvSpPr>
              <p:spPr bwMode="auto">
                <a:xfrm>
                  <a:off x="9092879" y="6215733"/>
                  <a:ext cx="549347" cy="89688"/>
                </a:xfrm>
                <a:custGeom>
                  <a:avLst/>
                  <a:gdLst>
                    <a:gd name="T0" fmla="*/ 61 w 62"/>
                    <a:gd name="T1" fmla="*/ 0 h 10"/>
                    <a:gd name="T2" fmla="*/ 1 w 62"/>
                    <a:gd name="T3" fmla="*/ 0 h 10"/>
                    <a:gd name="T4" fmla="*/ 1 w 62"/>
                    <a:gd name="T5" fmla="*/ 10 h 10"/>
                    <a:gd name="T6" fmla="*/ 62 w 62"/>
                    <a:gd name="T7" fmla="*/ 10 h 10"/>
                    <a:gd name="T8" fmla="*/ 61 w 6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">
                      <a:moveTo>
                        <a:pt x="6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4" y="10"/>
                        <a:pt x="39" y="10"/>
                        <a:pt x="62" y="10"/>
                      </a:cubicBezTo>
                      <a:cubicBezTo>
                        <a:pt x="62" y="7"/>
                        <a:pt x="62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6"/>
                <p:cNvSpPr>
                  <a:spLocks/>
                </p:cNvSpPr>
                <p:nvPr/>
              </p:nvSpPr>
              <p:spPr bwMode="auto">
                <a:xfrm>
                  <a:off x="9675858" y="6028880"/>
                  <a:ext cx="538134" cy="276542"/>
                </a:xfrm>
                <a:custGeom>
                  <a:avLst/>
                  <a:gdLst>
                    <a:gd name="T0" fmla="*/ 31 w 61"/>
                    <a:gd name="T1" fmla="*/ 0 h 31"/>
                    <a:gd name="T2" fmla="*/ 31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3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2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1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20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9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1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5" y="27"/>
                        <a:pt x="53" y="27"/>
                      </a:cubicBezTo>
                      <a:cubicBezTo>
                        <a:pt x="51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4" y="27"/>
                        <a:pt x="42" y="27"/>
                      </a:cubicBezTo>
                      <a:cubicBezTo>
                        <a:pt x="40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3" y="27"/>
                        <a:pt x="31" y="27"/>
                      </a:cubicBezTo>
                      <a:cubicBezTo>
                        <a:pt x="29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2" y="27"/>
                        <a:pt x="20" y="27"/>
                      </a:cubicBezTo>
                      <a:cubicBezTo>
                        <a:pt x="18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1" y="27"/>
                        <a:pt x="9" y="27"/>
                      </a:cubicBezTo>
                      <a:cubicBezTo>
                        <a:pt x="7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87"/>
                <p:cNvSpPr>
                  <a:spLocks/>
                </p:cNvSpPr>
                <p:nvPr/>
              </p:nvSpPr>
              <p:spPr bwMode="auto">
                <a:xfrm>
                  <a:off x="9675858" y="6215733"/>
                  <a:ext cx="538134" cy="89688"/>
                </a:xfrm>
                <a:custGeom>
                  <a:avLst/>
                  <a:gdLst>
                    <a:gd name="T0" fmla="*/ 61 w 61"/>
                    <a:gd name="T1" fmla="*/ 0 h 10"/>
                    <a:gd name="T2" fmla="*/ 61 w 61"/>
                    <a:gd name="T3" fmla="*/ 10 h 10"/>
                    <a:gd name="T4" fmla="*/ 0 w 61"/>
                    <a:gd name="T5" fmla="*/ 10 h 10"/>
                    <a:gd name="T6" fmla="*/ 0 w 61"/>
                    <a:gd name="T7" fmla="*/ 0 h 10"/>
                    <a:gd name="T8" fmla="*/ 61 w 61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">
                      <a:moveTo>
                        <a:pt x="61" y="0"/>
                      </a:moveTo>
                      <a:cubicBezTo>
                        <a:pt x="61" y="3"/>
                        <a:pt x="61" y="7"/>
                        <a:pt x="61" y="10"/>
                      </a:cubicBezTo>
                      <a:cubicBezTo>
                        <a:pt x="38" y="10"/>
                        <a:pt x="23" y="10"/>
                        <a:pt x="0" y="10"/>
                      </a:cubicBezTo>
                      <a:cubicBezTo>
                        <a:pt x="0" y="7"/>
                        <a:pt x="0" y="3"/>
                        <a:pt x="0" y="0"/>
                      </a:cubicBez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88"/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1786308" cy="1898418"/>
                </a:xfrm>
                <a:custGeom>
                  <a:avLst/>
                  <a:gdLst>
                    <a:gd name="T0" fmla="*/ 164 w 202"/>
                    <a:gd name="T1" fmla="*/ 78 h 214"/>
                    <a:gd name="T2" fmla="*/ 164 w 202"/>
                    <a:gd name="T3" fmla="*/ 131 h 214"/>
                    <a:gd name="T4" fmla="*/ 164 w 202"/>
                    <a:gd name="T5" fmla="*/ 214 h 214"/>
                    <a:gd name="T6" fmla="*/ 38 w 202"/>
                    <a:gd name="T7" fmla="*/ 214 h 214"/>
                    <a:gd name="T8" fmla="*/ 38 w 202"/>
                    <a:gd name="T9" fmla="*/ 131 h 214"/>
                    <a:gd name="T10" fmla="*/ 38 w 202"/>
                    <a:gd name="T11" fmla="*/ 127 h 214"/>
                    <a:gd name="T12" fmla="*/ 0 w 202"/>
                    <a:gd name="T13" fmla="*/ 127 h 214"/>
                    <a:gd name="T14" fmla="*/ 3 w 202"/>
                    <a:gd name="T15" fmla="*/ 41 h 214"/>
                    <a:gd name="T16" fmla="*/ 24 w 202"/>
                    <a:gd name="T17" fmla="*/ 11 h 214"/>
                    <a:gd name="T18" fmla="*/ 62 w 202"/>
                    <a:gd name="T19" fmla="*/ 0 h 214"/>
                    <a:gd name="T20" fmla="*/ 89 w 202"/>
                    <a:gd name="T21" fmla="*/ 0 h 214"/>
                    <a:gd name="T22" fmla="*/ 113 w 202"/>
                    <a:gd name="T23" fmla="*/ 0 h 214"/>
                    <a:gd name="T24" fmla="*/ 139 w 202"/>
                    <a:gd name="T25" fmla="*/ 0 h 214"/>
                    <a:gd name="T26" fmla="*/ 174 w 202"/>
                    <a:gd name="T27" fmla="*/ 10 h 214"/>
                    <a:gd name="T28" fmla="*/ 199 w 202"/>
                    <a:gd name="T29" fmla="*/ 46 h 214"/>
                    <a:gd name="T30" fmla="*/ 202 w 202"/>
                    <a:gd name="T31" fmla="*/ 115 h 214"/>
                    <a:gd name="T32" fmla="*/ 164 w 202"/>
                    <a:gd name="T33" fmla="*/ 115 h 214"/>
                    <a:gd name="T34" fmla="*/ 164 w 202"/>
                    <a:gd name="T35" fmla="*/ 78 h 214"/>
                    <a:gd name="T36" fmla="*/ 164 w 202"/>
                    <a:gd name="T37" fmla="*/ 7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2" h="214">
                      <a:moveTo>
                        <a:pt x="164" y="78"/>
                      </a:move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214"/>
                        <a:pt x="164" y="214"/>
                        <a:pt x="164" y="214"/>
                      </a:cubicBez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74" y="10"/>
                        <a:pt x="174" y="10"/>
                        <a:pt x="174" y="10"/>
                      </a:cubicBezTo>
                      <a:cubicBezTo>
                        <a:pt x="199" y="19"/>
                        <a:pt x="198" y="19"/>
                        <a:pt x="199" y="46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89"/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885681" cy="1898418"/>
                </a:xfrm>
                <a:custGeom>
                  <a:avLst/>
                  <a:gdLst>
                    <a:gd name="T0" fmla="*/ 100 w 100"/>
                    <a:gd name="T1" fmla="*/ 214 h 214"/>
                    <a:gd name="T2" fmla="*/ 38 w 100"/>
                    <a:gd name="T3" fmla="*/ 214 h 214"/>
                    <a:gd name="T4" fmla="*/ 38 w 100"/>
                    <a:gd name="T5" fmla="*/ 131 h 214"/>
                    <a:gd name="T6" fmla="*/ 38 w 100"/>
                    <a:gd name="T7" fmla="*/ 127 h 214"/>
                    <a:gd name="T8" fmla="*/ 0 w 100"/>
                    <a:gd name="T9" fmla="*/ 127 h 214"/>
                    <a:gd name="T10" fmla="*/ 3 w 100"/>
                    <a:gd name="T11" fmla="*/ 41 h 214"/>
                    <a:gd name="T12" fmla="*/ 24 w 100"/>
                    <a:gd name="T13" fmla="*/ 11 h 214"/>
                    <a:gd name="T14" fmla="*/ 62 w 100"/>
                    <a:gd name="T15" fmla="*/ 0 h 214"/>
                    <a:gd name="T16" fmla="*/ 89 w 100"/>
                    <a:gd name="T17" fmla="*/ 0 h 214"/>
                    <a:gd name="T18" fmla="*/ 100 w 100"/>
                    <a:gd name="T19" fmla="*/ 0 h 214"/>
                    <a:gd name="T20" fmla="*/ 100 w 100"/>
                    <a:gd name="T21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214">
                      <a:moveTo>
                        <a:pt x="100" y="214"/>
                      </a:move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lnTo>
                        <a:pt x="100" y="214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90"/>
                <p:cNvSpPr>
                  <a:spLocks/>
                </p:cNvSpPr>
                <p:nvPr/>
              </p:nvSpPr>
              <p:spPr bwMode="auto">
                <a:xfrm>
                  <a:off x="9313365" y="2299308"/>
                  <a:ext cx="672668" cy="896892"/>
                </a:xfrm>
                <a:custGeom>
                  <a:avLst/>
                  <a:gdLst>
                    <a:gd name="T0" fmla="*/ 180 w 180"/>
                    <a:gd name="T1" fmla="*/ 71 h 240"/>
                    <a:gd name="T2" fmla="*/ 92 w 180"/>
                    <a:gd name="T3" fmla="*/ 240 h 240"/>
                    <a:gd name="T4" fmla="*/ 0 w 180"/>
                    <a:gd name="T5" fmla="*/ 71 h 240"/>
                    <a:gd name="T6" fmla="*/ 33 w 180"/>
                    <a:gd name="T7" fmla="*/ 69 h 240"/>
                    <a:gd name="T8" fmla="*/ 33 w 180"/>
                    <a:gd name="T9" fmla="*/ 0 h 240"/>
                    <a:gd name="T10" fmla="*/ 151 w 180"/>
                    <a:gd name="T11" fmla="*/ 0 h 240"/>
                    <a:gd name="T12" fmla="*/ 151 w 180"/>
                    <a:gd name="T13" fmla="*/ 69 h 240"/>
                    <a:gd name="T14" fmla="*/ 180 w 180"/>
                    <a:gd name="T15" fmla="*/ 7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40">
                      <a:moveTo>
                        <a:pt x="180" y="71"/>
                      </a:moveTo>
                      <a:lnTo>
                        <a:pt x="92" y="240"/>
                      </a:lnTo>
                      <a:lnTo>
                        <a:pt x="0" y="71"/>
                      </a:lnTo>
                      <a:lnTo>
                        <a:pt x="33" y="69"/>
                      </a:lnTo>
                      <a:lnTo>
                        <a:pt x="33" y="0"/>
                      </a:lnTo>
                      <a:lnTo>
                        <a:pt x="151" y="0"/>
                      </a:lnTo>
                      <a:lnTo>
                        <a:pt x="151" y="69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1"/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459658" cy="373704"/>
                </a:xfrm>
                <a:custGeom>
                  <a:avLst/>
                  <a:gdLst>
                    <a:gd name="T0" fmla="*/ 0 w 52"/>
                    <a:gd name="T1" fmla="*/ 29 h 42"/>
                    <a:gd name="T2" fmla="*/ 2 w 52"/>
                    <a:gd name="T3" fmla="*/ 29 h 42"/>
                    <a:gd name="T4" fmla="*/ 2 w 52"/>
                    <a:gd name="T5" fmla="*/ 0 h 42"/>
                    <a:gd name="T6" fmla="*/ 52 w 52"/>
                    <a:gd name="T7" fmla="*/ 0 h 42"/>
                    <a:gd name="T8" fmla="*/ 52 w 52"/>
                    <a:gd name="T9" fmla="*/ 29 h 42"/>
                    <a:gd name="T10" fmla="*/ 52 w 52"/>
                    <a:gd name="T11" fmla="*/ 29 h 42"/>
                    <a:gd name="T12" fmla="*/ 26 w 52"/>
                    <a:gd name="T13" fmla="*/ 42 h 42"/>
                    <a:gd name="T14" fmla="*/ 0 w 52"/>
                    <a:gd name="T15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46" y="37"/>
                        <a:pt x="37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0D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92"/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440971" cy="284016"/>
                </a:xfrm>
                <a:custGeom>
                  <a:avLst/>
                  <a:gdLst>
                    <a:gd name="T0" fmla="*/ 0 w 50"/>
                    <a:gd name="T1" fmla="*/ 28 h 32"/>
                    <a:gd name="T2" fmla="*/ 0 w 50"/>
                    <a:gd name="T3" fmla="*/ 0 h 32"/>
                    <a:gd name="T4" fmla="*/ 50 w 50"/>
                    <a:gd name="T5" fmla="*/ 0 h 32"/>
                    <a:gd name="T6" fmla="*/ 50 w 50"/>
                    <a:gd name="T7" fmla="*/ 28 h 32"/>
                    <a:gd name="T8" fmla="*/ 25 w 50"/>
                    <a:gd name="T9" fmla="*/ 32 h 32"/>
                    <a:gd name="T10" fmla="*/ 0 w 50"/>
                    <a:gd name="T1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2" y="30"/>
                        <a:pt x="33" y="32"/>
                        <a:pt x="25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CAC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3"/>
                <p:cNvSpPr>
                  <a:spLocks/>
                </p:cNvSpPr>
                <p:nvPr/>
              </p:nvSpPr>
              <p:spPr bwMode="auto">
                <a:xfrm>
                  <a:off x="9376894" y="2299308"/>
                  <a:ext cx="272805" cy="627824"/>
                </a:xfrm>
                <a:custGeom>
                  <a:avLst/>
                  <a:gdLst>
                    <a:gd name="T0" fmla="*/ 73 w 73"/>
                    <a:gd name="T1" fmla="*/ 168 h 168"/>
                    <a:gd name="T2" fmla="*/ 0 w 73"/>
                    <a:gd name="T3" fmla="*/ 71 h 168"/>
                    <a:gd name="T4" fmla="*/ 16 w 73"/>
                    <a:gd name="T5" fmla="*/ 69 h 168"/>
                    <a:gd name="T6" fmla="*/ 16 w 73"/>
                    <a:gd name="T7" fmla="*/ 0 h 168"/>
                    <a:gd name="T8" fmla="*/ 73 w 73"/>
                    <a:gd name="T9" fmla="*/ 0 h 168"/>
                    <a:gd name="T10" fmla="*/ 73 w 73"/>
                    <a:gd name="T11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68">
                      <a:moveTo>
                        <a:pt x="73" y="168"/>
                      </a:moveTo>
                      <a:lnTo>
                        <a:pt x="0" y="71"/>
                      </a:lnTo>
                      <a:lnTo>
                        <a:pt x="16" y="69"/>
                      </a:lnTo>
                      <a:lnTo>
                        <a:pt x="16" y="0"/>
                      </a:lnTo>
                      <a:lnTo>
                        <a:pt x="73" y="0"/>
                      </a:lnTo>
                      <a:lnTo>
                        <a:pt x="73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94"/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231697" cy="373704"/>
                </a:xfrm>
                <a:custGeom>
                  <a:avLst/>
                  <a:gdLst>
                    <a:gd name="T0" fmla="*/ 0 w 26"/>
                    <a:gd name="T1" fmla="*/ 29 h 42"/>
                    <a:gd name="T2" fmla="*/ 2 w 26"/>
                    <a:gd name="T3" fmla="*/ 29 h 42"/>
                    <a:gd name="T4" fmla="*/ 2 w 26"/>
                    <a:gd name="T5" fmla="*/ 0 h 42"/>
                    <a:gd name="T6" fmla="*/ 26 w 26"/>
                    <a:gd name="T7" fmla="*/ 0 h 42"/>
                    <a:gd name="T8" fmla="*/ 26 w 26"/>
                    <a:gd name="T9" fmla="*/ 42 h 42"/>
                    <a:gd name="T10" fmla="*/ 26 w 26"/>
                    <a:gd name="T11" fmla="*/ 42 h 42"/>
                    <a:gd name="T12" fmla="*/ 0 w 26"/>
                    <a:gd name="T13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AE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95"/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213013" cy="284016"/>
                </a:xfrm>
                <a:custGeom>
                  <a:avLst/>
                  <a:gdLst>
                    <a:gd name="T0" fmla="*/ 0 w 24"/>
                    <a:gd name="T1" fmla="*/ 28 h 32"/>
                    <a:gd name="T2" fmla="*/ 0 w 24"/>
                    <a:gd name="T3" fmla="*/ 0 h 32"/>
                    <a:gd name="T4" fmla="*/ 24 w 24"/>
                    <a:gd name="T5" fmla="*/ 0 h 32"/>
                    <a:gd name="T6" fmla="*/ 24 w 24"/>
                    <a:gd name="T7" fmla="*/ 32 h 32"/>
                    <a:gd name="T8" fmla="*/ 0 w 2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DAD6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6"/>
                <p:cNvSpPr>
                  <a:spLocks/>
                </p:cNvSpPr>
                <p:nvPr/>
              </p:nvSpPr>
              <p:spPr bwMode="auto">
                <a:xfrm>
                  <a:off x="8950871" y="1103455"/>
                  <a:ext cx="1412603" cy="1401393"/>
                </a:xfrm>
                <a:custGeom>
                  <a:avLst/>
                  <a:gdLst>
                    <a:gd name="T0" fmla="*/ 80 w 160"/>
                    <a:gd name="T1" fmla="*/ 0 h 158"/>
                    <a:gd name="T2" fmla="*/ 85 w 160"/>
                    <a:gd name="T3" fmla="*/ 1 h 158"/>
                    <a:gd name="T4" fmla="*/ 139 w 160"/>
                    <a:gd name="T5" fmla="*/ 1 h 158"/>
                    <a:gd name="T6" fmla="*/ 143 w 160"/>
                    <a:gd name="T7" fmla="*/ 18 h 158"/>
                    <a:gd name="T8" fmla="*/ 160 w 160"/>
                    <a:gd name="T9" fmla="*/ 35 h 158"/>
                    <a:gd name="T10" fmla="*/ 160 w 160"/>
                    <a:gd name="T11" fmla="*/ 77 h 158"/>
                    <a:gd name="T12" fmla="*/ 159 w 160"/>
                    <a:gd name="T13" fmla="*/ 77 h 158"/>
                    <a:gd name="T14" fmla="*/ 159 w 160"/>
                    <a:gd name="T15" fmla="*/ 79 h 158"/>
                    <a:gd name="T16" fmla="*/ 80 w 160"/>
                    <a:gd name="T17" fmla="*/ 158 h 158"/>
                    <a:gd name="T18" fmla="*/ 0 w 160"/>
                    <a:gd name="T19" fmla="*/ 79 h 158"/>
                    <a:gd name="T20" fmla="*/ 0 w 160"/>
                    <a:gd name="T21" fmla="*/ 73 h 158"/>
                    <a:gd name="T22" fmla="*/ 0 w 160"/>
                    <a:gd name="T23" fmla="*/ 17 h 158"/>
                    <a:gd name="T24" fmla="*/ 12 w 160"/>
                    <a:gd name="T25" fmla="*/ 1 h 158"/>
                    <a:gd name="T26" fmla="*/ 75 w 160"/>
                    <a:gd name="T27" fmla="*/ 1 h 158"/>
                    <a:gd name="T28" fmla="*/ 80 w 160"/>
                    <a:gd name="T2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97"/>
                <p:cNvSpPr>
                  <a:spLocks/>
                </p:cNvSpPr>
                <p:nvPr/>
              </p:nvSpPr>
              <p:spPr bwMode="auto">
                <a:xfrm>
                  <a:off x="8950871" y="1110929"/>
                  <a:ext cx="609140" cy="1382707"/>
                </a:xfrm>
                <a:custGeom>
                  <a:avLst/>
                  <a:gdLst>
                    <a:gd name="T0" fmla="*/ 69 w 69"/>
                    <a:gd name="T1" fmla="*/ 156 h 156"/>
                    <a:gd name="T2" fmla="*/ 0 w 69"/>
                    <a:gd name="T3" fmla="*/ 78 h 156"/>
                    <a:gd name="T4" fmla="*/ 0 w 69"/>
                    <a:gd name="T5" fmla="*/ 72 h 156"/>
                    <a:gd name="T6" fmla="*/ 0 w 69"/>
                    <a:gd name="T7" fmla="*/ 16 h 156"/>
                    <a:gd name="T8" fmla="*/ 12 w 69"/>
                    <a:gd name="T9" fmla="*/ 0 h 156"/>
                    <a:gd name="T10" fmla="*/ 69 w 69"/>
                    <a:gd name="T11" fmla="*/ 0 h 156"/>
                    <a:gd name="T12" fmla="*/ 69 w 69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8"/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1483608" cy="594192"/>
                </a:xfrm>
                <a:custGeom>
                  <a:avLst/>
                  <a:gdLst>
                    <a:gd name="T0" fmla="*/ 168 w 168"/>
                    <a:gd name="T1" fmla="*/ 43 h 67"/>
                    <a:gd name="T2" fmla="*/ 168 w 168"/>
                    <a:gd name="T3" fmla="*/ 67 h 67"/>
                    <a:gd name="T4" fmla="*/ 143 w 168"/>
                    <a:gd name="T5" fmla="*/ 67 h 67"/>
                    <a:gd name="T6" fmla="*/ 136 w 168"/>
                    <a:gd name="T7" fmla="*/ 67 h 67"/>
                    <a:gd name="T8" fmla="*/ 136 w 168"/>
                    <a:gd name="T9" fmla="*/ 43 h 67"/>
                    <a:gd name="T10" fmla="*/ 135 w 168"/>
                    <a:gd name="T11" fmla="*/ 43 h 67"/>
                    <a:gd name="T12" fmla="*/ 119 w 168"/>
                    <a:gd name="T13" fmla="*/ 66 h 67"/>
                    <a:gd name="T14" fmla="*/ 110 w 168"/>
                    <a:gd name="T15" fmla="*/ 67 h 67"/>
                    <a:gd name="T16" fmla="*/ 109 w 168"/>
                    <a:gd name="T17" fmla="*/ 67 h 67"/>
                    <a:gd name="T18" fmla="*/ 107 w 168"/>
                    <a:gd name="T19" fmla="*/ 67 h 67"/>
                    <a:gd name="T20" fmla="*/ 107 w 168"/>
                    <a:gd name="T21" fmla="*/ 67 h 67"/>
                    <a:gd name="T22" fmla="*/ 88 w 168"/>
                    <a:gd name="T23" fmla="*/ 67 h 67"/>
                    <a:gd name="T24" fmla="*/ 88 w 168"/>
                    <a:gd name="T25" fmla="*/ 67 h 67"/>
                    <a:gd name="T26" fmla="*/ 88 w 168"/>
                    <a:gd name="T27" fmla="*/ 67 h 67"/>
                    <a:gd name="T28" fmla="*/ 24 w 168"/>
                    <a:gd name="T29" fmla="*/ 67 h 67"/>
                    <a:gd name="T30" fmla="*/ 0 w 168"/>
                    <a:gd name="T31" fmla="*/ 43 h 67"/>
                    <a:gd name="T32" fmla="*/ 0 w 168"/>
                    <a:gd name="T33" fmla="*/ 0 h 67"/>
                    <a:gd name="T34" fmla="*/ 41 w 168"/>
                    <a:gd name="T35" fmla="*/ 0 h 67"/>
                    <a:gd name="T36" fmla="*/ 90 w 168"/>
                    <a:gd name="T37" fmla="*/ 0 h 67"/>
                    <a:gd name="T38" fmla="*/ 90 w 168"/>
                    <a:gd name="T39" fmla="*/ 0 h 67"/>
                    <a:gd name="T40" fmla="*/ 116 w 168"/>
                    <a:gd name="T41" fmla="*/ 0 h 67"/>
                    <a:gd name="T42" fmla="*/ 116 w 168"/>
                    <a:gd name="T43" fmla="*/ 0 h 67"/>
                    <a:gd name="T44" fmla="*/ 124 w 168"/>
                    <a:gd name="T45" fmla="*/ 0 h 67"/>
                    <a:gd name="T46" fmla="*/ 168 w 168"/>
                    <a:gd name="T47" fmla="*/ 41 h 67"/>
                    <a:gd name="T48" fmla="*/ 168 w 168"/>
                    <a:gd name="T4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67">
                      <a:moveTo>
                        <a:pt x="168" y="43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43" y="67"/>
                        <a:pt x="143" y="67"/>
                        <a:pt x="143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4" y="54"/>
                        <a:pt x="128" y="63"/>
                        <a:pt x="119" y="66"/>
                      </a:cubicBezTo>
                      <a:cubicBezTo>
                        <a:pt x="116" y="67"/>
                        <a:pt x="113" y="67"/>
                        <a:pt x="110" y="67"/>
                      </a:cubicBezTo>
                      <a:cubicBezTo>
                        <a:pt x="110" y="67"/>
                        <a:pt x="109" y="67"/>
                        <a:pt x="10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8" y="0"/>
                        <a:pt x="167" y="18"/>
                        <a:pt x="168" y="41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9"/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691355" cy="594192"/>
                </a:xfrm>
                <a:custGeom>
                  <a:avLst/>
                  <a:gdLst>
                    <a:gd name="T0" fmla="*/ 78 w 78"/>
                    <a:gd name="T1" fmla="*/ 67 h 67"/>
                    <a:gd name="T2" fmla="*/ 24 w 78"/>
                    <a:gd name="T3" fmla="*/ 67 h 67"/>
                    <a:gd name="T4" fmla="*/ 0 w 78"/>
                    <a:gd name="T5" fmla="*/ 43 h 67"/>
                    <a:gd name="T6" fmla="*/ 0 w 78"/>
                    <a:gd name="T7" fmla="*/ 0 h 67"/>
                    <a:gd name="T8" fmla="*/ 41 w 78"/>
                    <a:gd name="T9" fmla="*/ 0 h 67"/>
                    <a:gd name="T10" fmla="*/ 78 w 78"/>
                    <a:gd name="T11" fmla="*/ 0 h 67"/>
                    <a:gd name="T12" fmla="*/ 78 w 78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7">
                      <a:moveTo>
                        <a:pt x="78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78" y="67"/>
                      </a:lnTo>
                      <a:close/>
                    </a:path>
                  </a:pathLst>
                </a:custGeom>
                <a:solidFill>
                  <a:srgbClr val="8A62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0"/>
                <p:cNvSpPr>
                  <a:spLocks/>
                </p:cNvSpPr>
                <p:nvPr/>
              </p:nvSpPr>
              <p:spPr bwMode="auto">
                <a:xfrm>
                  <a:off x="10071984" y="995806"/>
                  <a:ext cx="284015" cy="866996"/>
                </a:xfrm>
                <a:custGeom>
                  <a:avLst/>
                  <a:gdLst>
                    <a:gd name="T0" fmla="*/ 2 w 32"/>
                    <a:gd name="T1" fmla="*/ 0 h 98"/>
                    <a:gd name="T2" fmla="*/ 1 w 32"/>
                    <a:gd name="T3" fmla="*/ 16 h 98"/>
                    <a:gd name="T4" fmla="*/ 1 w 32"/>
                    <a:gd name="T5" fmla="*/ 80 h 98"/>
                    <a:gd name="T6" fmla="*/ 17 w 32"/>
                    <a:gd name="T7" fmla="*/ 98 h 98"/>
                    <a:gd name="T8" fmla="*/ 17 w 32"/>
                    <a:gd name="T9" fmla="*/ 98 h 98"/>
                    <a:gd name="T10" fmla="*/ 18 w 32"/>
                    <a:gd name="T11" fmla="*/ 98 h 98"/>
                    <a:gd name="T12" fmla="*/ 32 w 32"/>
                    <a:gd name="T13" fmla="*/ 98 h 98"/>
                    <a:gd name="T14" fmla="*/ 32 w 32"/>
                    <a:gd name="T15" fmla="*/ 82 h 98"/>
                    <a:gd name="T16" fmla="*/ 32 w 32"/>
                    <a:gd name="T17" fmla="*/ 80 h 98"/>
                    <a:gd name="T18" fmla="*/ 32 w 32"/>
                    <a:gd name="T19" fmla="*/ 36 h 98"/>
                    <a:gd name="T20" fmla="*/ 2 w 32"/>
                    <a:gd name="T2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98">
                      <a:moveTo>
                        <a:pt x="2" y="0"/>
                      </a:moveTo>
                      <a:cubicBezTo>
                        <a:pt x="0" y="3"/>
                        <a:pt x="1" y="9"/>
                        <a:pt x="1" y="16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1" y="90"/>
                        <a:pt x="8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8" y="98"/>
                        <a:pt x="18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2" y="81"/>
                        <a:pt x="32" y="81"/>
                        <a:pt x="32" y="8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0" y="19"/>
                        <a:pt x="18" y="5"/>
                        <a:pt x="2" y="0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02"/>
                <p:cNvSpPr>
                  <a:spLocks/>
                </p:cNvSpPr>
                <p:nvPr/>
              </p:nvSpPr>
              <p:spPr bwMode="auto">
                <a:xfrm>
                  <a:off x="8704226" y="3532534"/>
                  <a:ext cx="467132" cy="396126"/>
                </a:xfrm>
                <a:custGeom>
                  <a:avLst/>
                  <a:gdLst>
                    <a:gd name="T0" fmla="*/ 53 w 53"/>
                    <a:gd name="T1" fmla="*/ 25 h 45"/>
                    <a:gd name="T2" fmla="*/ 39 w 53"/>
                    <a:gd name="T3" fmla="*/ 40 h 45"/>
                    <a:gd name="T4" fmla="*/ 28 w 53"/>
                    <a:gd name="T5" fmla="*/ 44 h 45"/>
                    <a:gd name="T6" fmla="*/ 16 w 53"/>
                    <a:gd name="T7" fmla="*/ 41 h 45"/>
                    <a:gd name="T8" fmla="*/ 0 w 53"/>
                    <a:gd name="T9" fmla="*/ 26 h 45"/>
                    <a:gd name="T10" fmla="*/ 25 w 53"/>
                    <a:gd name="T11" fmla="*/ 0 h 45"/>
                    <a:gd name="T12" fmla="*/ 53 w 53"/>
                    <a:gd name="T13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5">
                      <a:moveTo>
                        <a:pt x="53" y="25"/>
                      </a:move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6" y="43"/>
                        <a:pt x="32" y="44"/>
                        <a:pt x="28" y="44"/>
                      </a:cubicBezTo>
                      <a:cubicBezTo>
                        <a:pt x="23" y="45"/>
                        <a:pt x="20" y="44"/>
                        <a:pt x="16" y="41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05"/>
                <p:cNvSpPr>
                  <a:spLocks/>
                </p:cNvSpPr>
                <p:nvPr/>
              </p:nvSpPr>
              <p:spPr bwMode="auto">
                <a:xfrm>
                  <a:off x="10213992" y="3353157"/>
                  <a:ext cx="336334" cy="1020215"/>
                </a:xfrm>
                <a:custGeom>
                  <a:avLst/>
                  <a:gdLst>
                    <a:gd name="T0" fmla="*/ 38 w 38"/>
                    <a:gd name="T1" fmla="*/ 20 h 115"/>
                    <a:gd name="T2" fmla="*/ 38 w 38"/>
                    <a:gd name="T3" fmla="*/ 96 h 115"/>
                    <a:gd name="T4" fmla="*/ 19 w 38"/>
                    <a:gd name="T5" fmla="*/ 115 h 115"/>
                    <a:gd name="T6" fmla="*/ 19 w 38"/>
                    <a:gd name="T7" fmla="*/ 115 h 115"/>
                    <a:gd name="T8" fmla="*/ 0 w 38"/>
                    <a:gd name="T9" fmla="*/ 96 h 115"/>
                    <a:gd name="T10" fmla="*/ 0 w 38"/>
                    <a:gd name="T11" fmla="*/ 0 h 115"/>
                    <a:gd name="T12" fmla="*/ 6 w 38"/>
                    <a:gd name="T13" fmla="*/ 0 h 115"/>
                    <a:gd name="T14" fmla="*/ 38 w 38"/>
                    <a:gd name="T15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115">
                      <a:moveTo>
                        <a:pt x="38" y="20"/>
                      </a:move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38" y="106"/>
                        <a:pt x="30" y="115"/>
                        <a:pt x="19" y="115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9" y="115"/>
                        <a:pt x="0" y="10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06"/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201800" cy="213014"/>
                </a:xfrm>
                <a:custGeom>
                  <a:avLst/>
                  <a:gdLst>
                    <a:gd name="T0" fmla="*/ 0 w 54"/>
                    <a:gd name="T1" fmla="*/ 14 h 57"/>
                    <a:gd name="T2" fmla="*/ 28 w 54"/>
                    <a:gd name="T3" fmla="*/ 57 h 57"/>
                    <a:gd name="T4" fmla="*/ 54 w 54"/>
                    <a:gd name="T5" fmla="*/ 14 h 57"/>
                    <a:gd name="T6" fmla="*/ 28 w 54"/>
                    <a:gd name="T7" fmla="*/ 0 h 57"/>
                    <a:gd name="T8" fmla="*/ 0 w 54"/>
                    <a:gd name="T9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7">
                      <a:moveTo>
                        <a:pt x="0" y="14"/>
                      </a:moveTo>
                      <a:lnTo>
                        <a:pt x="28" y="57"/>
                      </a:lnTo>
                      <a:lnTo>
                        <a:pt x="54" y="14"/>
                      </a:lnTo>
                      <a:lnTo>
                        <a:pt x="28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07"/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89689" cy="194325"/>
                </a:xfrm>
                <a:custGeom>
                  <a:avLst/>
                  <a:gdLst>
                    <a:gd name="T0" fmla="*/ 0 w 24"/>
                    <a:gd name="T1" fmla="*/ 14 h 52"/>
                    <a:gd name="T2" fmla="*/ 24 w 24"/>
                    <a:gd name="T3" fmla="*/ 52 h 52"/>
                    <a:gd name="T4" fmla="*/ 24 w 24"/>
                    <a:gd name="T5" fmla="*/ 0 h 52"/>
                    <a:gd name="T6" fmla="*/ 0 w 24"/>
                    <a:gd name="T7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52">
                      <a:moveTo>
                        <a:pt x="0" y="1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08"/>
                <p:cNvSpPr>
                  <a:spLocks/>
                </p:cNvSpPr>
                <p:nvPr/>
              </p:nvSpPr>
              <p:spPr bwMode="auto">
                <a:xfrm>
                  <a:off x="9313365" y="2557166"/>
                  <a:ext cx="336334" cy="239172"/>
                </a:xfrm>
                <a:custGeom>
                  <a:avLst/>
                  <a:gdLst>
                    <a:gd name="T0" fmla="*/ 33 w 90"/>
                    <a:gd name="T1" fmla="*/ 0 h 64"/>
                    <a:gd name="T2" fmla="*/ 0 w 90"/>
                    <a:gd name="T3" fmla="*/ 0 h 64"/>
                    <a:gd name="T4" fmla="*/ 35 w 90"/>
                    <a:gd name="T5" fmla="*/ 64 h 64"/>
                    <a:gd name="T6" fmla="*/ 90 w 90"/>
                    <a:gd name="T7" fmla="*/ 31 h 64"/>
                    <a:gd name="T8" fmla="*/ 33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35" y="64"/>
                      </a:lnTo>
                      <a:lnTo>
                        <a:pt x="90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09"/>
                <p:cNvSpPr>
                  <a:spLocks/>
                </p:cNvSpPr>
                <p:nvPr/>
              </p:nvSpPr>
              <p:spPr bwMode="auto">
                <a:xfrm>
                  <a:off x="9657174" y="2557166"/>
                  <a:ext cx="336334" cy="239172"/>
                </a:xfrm>
                <a:custGeom>
                  <a:avLst/>
                  <a:gdLst>
                    <a:gd name="T0" fmla="*/ 57 w 90"/>
                    <a:gd name="T1" fmla="*/ 0 h 64"/>
                    <a:gd name="T2" fmla="*/ 90 w 90"/>
                    <a:gd name="T3" fmla="*/ 0 h 64"/>
                    <a:gd name="T4" fmla="*/ 55 w 90"/>
                    <a:gd name="T5" fmla="*/ 64 h 64"/>
                    <a:gd name="T6" fmla="*/ 0 w 90"/>
                    <a:gd name="T7" fmla="*/ 31 h 64"/>
                    <a:gd name="T8" fmla="*/ 57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57" y="0"/>
                      </a:moveTo>
                      <a:lnTo>
                        <a:pt x="90" y="0"/>
                      </a:lnTo>
                      <a:lnTo>
                        <a:pt x="55" y="64"/>
                      </a:lnTo>
                      <a:lnTo>
                        <a:pt x="0" y="3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10"/>
                <p:cNvSpPr>
                  <a:spLocks/>
                </p:cNvSpPr>
                <p:nvPr/>
              </p:nvSpPr>
              <p:spPr bwMode="auto">
                <a:xfrm>
                  <a:off x="9571220" y="2785126"/>
                  <a:ext cx="168168" cy="411075"/>
                </a:xfrm>
                <a:custGeom>
                  <a:avLst/>
                  <a:gdLst>
                    <a:gd name="T0" fmla="*/ 0 w 45"/>
                    <a:gd name="T1" fmla="*/ 67 h 110"/>
                    <a:gd name="T2" fmla="*/ 23 w 45"/>
                    <a:gd name="T3" fmla="*/ 0 h 110"/>
                    <a:gd name="T4" fmla="*/ 45 w 45"/>
                    <a:gd name="T5" fmla="*/ 69 h 110"/>
                    <a:gd name="T6" fmla="*/ 23 w 45"/>
                    <a:gd name="T7" fmla="*/ 110 h 110"/>
                    <a:gd name="T8" fmla="*/ 0 w 45"/>
                    <a:gd name="T9" fmla="*/ 6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0">
                      <a:moveTo>
                        <a:pt x="0" y="67"/>
                      </a:moveTo>
                      <a:lnTo>
                        <a:pt x="23" y="0"/>
                      </a:lnTo>
                      <a:lnTo>
                        <a:pt x="45" y="69"/>
                      </a:lnTo>
                      <a:lnTo>
                        <a:pt x="23" y="11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11"/>
                <p:cNvSpPr>
                  <a:spLocks/>
                </p:cNvSpPr>
                <p:nvPr/>
              </p:nvSpPr>
              <p:spPr bwMode="auto">
                <a:xfrm>
                  <a:off x="9571220" y="2815022"/>
                  <a:ext cx="78479" cy="362494"/>
                </a:xfrm>
                <a:custGeom>
                  <a:avLst/>
                  <a:gdLst>
                    <a:gd name="T0" fmla="*/ 0 w 21"/>
                    <a:gd name="T1" fmla="*/ 59 h 97"/>
                    <a:gd name="T2" fmla="*/ 21 w 21"/>
                    <a:gd name="T3" fmla="*/ 0 h 97"/>
                    <a:gd name="T4" fmla="*/ 21 w 21"/>
                    <a:gd name="T5" fmla="*/ 97 h 97"/>
                    <a:gd name="T6" fmla="*/ 0 w 21"/>
                    <a:gd name="T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7">
                      <a:moveTo>
                        <a:pt x="0" y="59"/>
                      </a:moveTo>
                      <a:lnTo>
                        <a:pt x="21" y="0"/>
                      </a:lnTo>
                      <a:lnTo>
                        <a:pt x="21" y="9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12"/>
                <p:cNvSpPr>
                  <a:spLocks/>
                </p:cNvSpPr>
                <p:nvPr/>
              </p:nvSpPr>
              <p:spPr bwMode="auto">
                <a:xfrm>
                  <a:off x="9190042" y="2564640"/>
                  <a:ext cx="467132" cy="949210"/>
                </a:xfrm>
                <a:custGeom>
                  <a:avLst/>
                  <a:gdLst>
                    <a:gd name="T0" fmla="*/ 33 w 125"/>
                    <a:gd name="T1" fmla="*/ 0 h 254"/>
                    <a:gd name="T2" fmla="*/ 0 w 125"/>
                    <a:gd name="T3" fmla="*/ 83 h 254"/>
                    <a:gd name="T4" fmla="*/ 54 w 125"/>
                    <a:gd name="T5" fmla="*/ 81 h 254"/>
                    <a:gd name="T6" fmla="*/ 12 w 125"/>
                    <a:gd name="T7" fmla="*/ 128 h 254"/>
                    <a:gd name="T8" fmla="*/ 123 w 125"/>
                    <a:gd name="T9" fmla="*/ 254 h 254"/>
                    <a:gd name="T10" fmla="*/ 125 w 125"/>
                    <a:gd name="T11" fmla="*/ 169 h 254"/>
                    <a:gd name="T12" fmla="*/ 33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33" y="0"/>
                      </a:moveTo>
                      <a:lnTo>
                        <a:pt x="0" y="83"/>
                      </a:lnTo>
                      <a:lnTo>
                        <a:pt x="54" y="81"/>
                      </a:lnTo>
                      <a:lnTo>
                        <a:pt x="12" y="128"/>
                      </a:lnTo>
                      <a:lnTo>
                        <a:pt x="123" y="254"/>
                      </a:lnTo>
                      <a:lnTo>
                        <a:pt x="125" y="16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13"/>
                <p:cNvSpPr>
                  <a:spLocks/>
                </p:cNvSpPr>
                <p:nvPr/>
              </p:nvSpPr>
              <p:spPr bwMode="auto">
                <a:xfrm>
                  <a:off x="9649700" y="2564640"/>
                  <a:ext cx="467132" cy="949210"/>
                </a:xfrm>
                <a:custGeom>
                  <a:avLst/>
                  <a:gdLst>
                    <a:gd name="T0" fmla="*/ 92 w 125"/>
                    <a:gd name="T1" fmla="*/ 0 h 254"/>
                    <a:gd name="T2" fmla="*/ 125 w 125"/>
                    <a:gd name="T3" fmla="*/ 83 h 254"/>
                    <a:gd name="T4" fmla="*/ 71 w 125"/>
                    <a:gd name="T5" fmla="*/ 81 h 254"/>
                    <a:gd name="T6" fmla="*/ 113 w 125"/>
                    <a:gd name="T7" fmla="*/ 128 h 254"/>
                    <a:gd name="T8" fmla="*/ 0 w 125"/>
                    <a:gd name="T9" fmla="*/ 254 h 254"/>
                    <a:gd name="T10" fmla="*/ 0 w 125"/>
                    <a:gd name="T11" fmla="*/ 169 h 254"/>
                    <a:gd name="T12" fmla="*/ 92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92" y="0"/>
                      </a:moveTo>
                      <a:lnTo>
                        <a:pt x="125" y="83"/>
                      </a:lnTo>
                      <a:lnTo>
                        <a:pt x="71" y="81"/>
                      </a:lnTo>
                      <a:lnTo>
                        <a:pt x="113" y="128"/>
                      </a:lnTo>
                      <a:lnTo>
                        <a:pt x="0" y="254"/>
                      </a:lnTo>
                      <a:lnTo>
                        <a:pt x="0" y="16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4"/>
                <p:cNvSpPr>
                  <a:spLocks/>
                </p:cNvSpPr>
                <p:nvPr/>
              </p:nvSpPr>
              <p:spPr bwMode="auto">
                <a:xfrm>
                  <a:off x="8199726" y="3061667"/>
                  <a:ext cx="369969" cy="373704"/>
                </a:xfrm>
                <a:custGeom>
                  <a:avLst/>
                  <a:gdLst>
                    <a:gd name="T0" fmla="*/ 42 w 42"/>
                    <a:gd name="T1" fmla="*/ 14 h 42"/>
                    <a:gd name="T2" fmla="*/ 34 w 42"/>
                    <a:gd name="T3" fmla="*/ 7 h 42"/>
                    <a:gd name="T4" fmla="*/ 7 w 42"/>
                    <a:gd name="T5" fmla="*/ 8 h 42"/>
                    <a:gd name="T6" fmla="*/ 7 w 42"/>
                    <a:gd name="T7" fmla="*/ 8 h 42"/>
                    <a:gd name="T8" fmla="*/ 8 w 42"/>
                    <a:gd name="T9" fmla="*/ 35 h 42"/>
                    <a:gd name="T10" fmla="*/ 17 w 42"/>
                    <a:gd name="T11" fmla="*/ 42 h 42"/>
                    <a:gd name="T12" fmla="*/ 42 w 42"/>
                    <a:gd name="T13" fmla="*/ 1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2">
                      <a:moveTo>
                        <a:pt x="42" y="14"/>
                      </a:move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7" y="0"/>
                        <a:pt x="14" y="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0" y="16"/>
                        <a:pt x="1" y="28"/>
                        <a:pt x="8" y="3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5"/>
                <p:cNvSpPr>
                  <a:spLocks/>
                </p:cNvSpPr>
                <p:nvPr/>
              </p:nvSpPr>
              <p:spPr bwMode="auto">
                <a:xfrm>
                  <a:off x="8233358" y="2919658"/>
                  <a:ext cx="257857" cy="239172"/>
                </a:xfrm>
                <a:custGeom>
                  <a:avLst/>
                  <a:gdLst>
                    <a:gd name="T0" fmla="*/ 2 w 29"/>
                    <a:gd name="T1" fmla="*/ 8 h 27"/>
                    <a:gd name="T2" fmla="*/ 1 w 29"/>
                    <a:gd name="T3" fmla="*/ 2 h 27"/>
                    <a:gd name="T4" fmla="*/ 7 w 29"/>
                    <a:gd name="T5" fmla="*/ 2 h 27"/>
                    <a:gd name="T6" fmla="*/ 27 w 29"/>
                    <a:gd name="T7" fmla="*/ 19 h 27"/>
                    <a:gd name="T8" fmla="*/ 27 w 29"/>
                    <a:gd name="T9" fmla="*/ 25 h 27"/>
                    <a:gd name="T10" fmla="*/ 22 w 29"/>
                    <a:gd name="T11" fmla="*/ 26 h 27"/>
                    <a:gd name="T12" fmla="*/ 2 w 29"/>
                    <a:gd name="T1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7">
                      <a:moveTo>
                        <a:pt x="2" y="8"/>
                      </a:move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21"/>
                        <a:pt x="29" y="23"/>
                        <a:pt x="27" y="25"/>
                      </a:cubicBezTo>
                      <a:cubicBezTo>
                        <a:pt x="26" y="27"/>
                        <a:pt x="23" y="27"/>
                        <a:pt x="22" y="26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16"/>
                <p:cNvSpPr>
                  <a:spLocks/>
                </p:cNvSpPr>
                <p:nvPr/>
              </p:nvSpPr>
              <p:spPr bwMode="auto">
                <a:xfrm>
                  <a:off x="8412736" y="2957031"/>
                  <a:ext cx="168168" cy="254120"/>
                </a:xfrm>
                <a:custGeom>
                  <a:avLst/>
                  <a:gdLst>
                    <a:gd name="T0" fmla="*/ 2 w 19"/>
                    <a:gd name="T1" fmla="*/ 7 h 29"/>
                    <a:gd name="T2" fmla="*/ 9 w 19"/>
                    <a:gd name="T3" fmla="*/ 4 h 29"/>
                    <a:gd name="T4" fmla="*/ 14 w 19"/>
                    <a:gd name="T5" fmla="*/ 10 h 29"/>
                    <a:gd name="T6" fmla="*/ 18 w 19"/>
                    <a:gd name="T7" fmla="*/ 23 h 29"/>
                    <a:gd name="T8" fmla="*/ 16 w 19"/>
                    <a:gd name="T9" fmla="*/ 28 h 29"/>
                    <a:gd name="T10" fmla="*/ 11 w 19"/>
                    <a:gd name="T11" fmla="*/ 26 h 29"/>
                    <a:gd name="T12" fmla="*/ 7 w 19"/>
                    <a:gd name="T13" fmla="*/ 15 h 29"/>
                    <a:gd name="T14" fmla="*/ 2 w 19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9">
                      <a:moveTo>
                        <a:pt x="2" y="7"/>
                      </a:moveTo>
                      <a:cubicBezTo>
                        <a:pt x="0" y="2"/>
                        <a:pt x="7" y="0"/>
                        <a:pt x="9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5"/>
                        <a:pt x="18" y="27"/>
                        <a:pt x="16" y="28"/>
                      </a:cubicBezTo>
                      <a:cubicBezTo>
                        <a:pt x="14" y="29"/>
                        <a:pt x="11" y="28"/>
                        <a:pt x="11" y="26"/>
                      </a:cubicBezTo>
                      <a:cubicBezTo>
                        <a:pt x="7" y="15"/>
                        <a:pt x="7" y="15"/>
                        <a:pt x="7" y="15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17"/>
                <p:cNvSpPr>
                  <a:spLocks/>
                </p:cNvSpPr>
                <p:nvPr/>
              </p:nvSpPr>
              <p:spPr bwMode="auto">
                <a:xfrm>
                  <a:off x="10083197" y="4212677"/>
                  <a:ext cx="627824" cy="302702"/>
                </a:xfrm>
                <a:custGeom>
                  <a:avLst/>
                  <a:gdLst>
                    <a:gd name="T0" fmla="*/ 23 w 71"/>
                    <a:gd name="T1" fmla="*/ 0 h 34"/>
                    <a:gd name="T2" fmla="*/ 49 w 71"/>
                    <a:gd name="T3" fmla="*/ 0 h 34"/>
                    <a:gd name="T4" fmla="*/ 49 w 71"/>
                    <a:gd name="T5" fmla="*/ 0 h 34"/>
                    <a:gd name="T6" fmla="*/ 49 w 71"/>
                    <a:gd name="T7" fmla="*/ 0 h 34"/>
                    <a:gd name="T8" fmla="*/ 65 w 71"/>
                    <a:gd name="T9" fmla="*/ 7 h 34"/>
                    <a:gd name="T10" fmla="*/ 71 w 71"/>
                    <a:gd name="T11" fmla="*/ 22 h 34"/>
                    <a:gd name="T12" fmla="*/ 71 w 71"/>
                    <a:gd name="T13" fmla="*/ 22 h 34"/>
                    <a:gd name="T14" fmla="*/ 71 w 71"/>
                    <a:gd name="T15" fmla="*/ 22 h 34"/>
                    <a:gd name="T16" fmla="*/ 71 w 71"/>
                    <a:gd name="T17" fmla="*/ 34 h 34"/>
                    <a:gd name="T18" fmla="*/ 62 w 71"/>
                    <a:gd name="T19" fmla="*/ 34 h 34"/>
                    <a:gd name="T20" fmla="*/ 62 w 71"/>
                    <a:gd name="T21" fmla="*/ 22 h 34"/>
                    <a:gd name="T22" fmla="*/ 62 w 71"/>
                    <a:gd name="T23" fmla="*/ 22 h 34"/>
                    <a:gd name="T24" fmla="*/ 62 w 71"/>
                    <a:gd name="T25" fmla="*/ 22 h 34"/>
                    <a:gd name="T26" fmla="*/ 58 w 71"/>
                    <a:gd name="T27" fmla="*/ 14 h 34"/>
                    <a:gd name="T28" fmla="*/ 49 w 71"/>
                    <a:gd name="T29" fmla="*/ 10 h 34"/>
                    <a:gd name="T30" fmla="*/ 49 w 71"/>
                    <a:gd name="T31" fmla="*/ 10 h 34"/>
                    <a:gd name="T32" fmla="*/ 49 w 71"/>
                    <a:gd name="T33" fmla="*/ 10 h 34"/>
                    <a:gd name="T34" fmla="*/ 23 w 71"/>
                    <a:gd name="T35" fmla="*/ 10 h 34"/>
                    <a:gd name="T36" fmla="*/ 23 w 71"/>
                    <a:gd name="T37" fmla="*/ 10 h 34"/>
                    <a:gd name="T38" fmla="*/ 23 w 71"/>
                    <a:gd name="T39" fmla="*/ 10 h 34"/>
                    <a:gd name="T40" fmla="*/ 14 w 71"/>
                    <a:gd name="T41" fmla="*/ 14 h 34"/>
                    <a:gd name="T42" fmla="*/ 10 w 71"/>
                    <a:gd name="T43" fmla="*/ 22 h 34"/>
                    <a:gd name="T44" fmla="*/ 10 w 71"/>
                    <a:gd name="T45" fmla="*/ 22 h 34"/>
                    <a:gd name="T46" fmla="*/ 10 w 71"/>
                    <a:gd name="T47" fmla="*/ 22 h 34"/>
                    <a:gd name="T48" fmla="*/ 10 w 71"/>
                    <a:gd name="T49" fmla="*/ 34 h 34"/>
                    <a:gd name="T50" fmla="*/ 0 w 71"/>
                    <a:gd name="T51" fmla="*/ 34 h 34"/>
                    <a:gd name="T52" fmla="*/ 0 w 71"/>
                    <a:gd name="T53" fmla="*/ 22 h 34"/>
                    <a:gd name="T54" fmla="*/ 0 w 71"/>
                    <a:gd name="T55" fmla="*/ 22 h 34"/>
                    <a:gd name="T56" fmla="*/ 0 w 71"/>
                    <a:gd name="T57" fmla="*/ 22 h 34"/>
                    <a:gd name="T58" fmla="*/ 7 w 71"/>
                    <a:gd name="T59" fmla="*/ 7 h 34"/>
                    <a:gd name="T60" fmla="*/ 23 w 71"/>
                    <a:gd name="T61" fmla="*/ 0 h 34"/>
                    <a:gd name="T62" fmla="*/ 23 w 71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34">
                      <a:moveTo>
                        <a:pt x="23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5" y="0"/>
                        <a:pt x="61" y="3"/>
                        <a:pt x="65" y="7"/>
                      </a:cubicBezTo>
                      <a:cubicBezTo>
                        <a:pt x="69" y="11"/>
                        <a:pt x="71" y="16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19"/>
                        <a:pt x="60" y="16"/>
                        <a:pt x="58" y="14"/>
                      </a:cubicBezTo>
                      <a:cubicBezTo>
                        <a:pt x="56" y="11"/>
                        <a:pt x="53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4" y="14"/>
                      </a:cubicBezTo>
                      <a:cubicBezTo>
                        <a:pt x="11" y="16"/>
                        <a:pt x="10" y="19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3" y="11"/>
                        <a:pt x="7" y="7"/>
                      </a:cubicBezTo>
                      <a:cubicBezTo>
                        <a:pt x="11" y="3"/>
                        <a:pt x="17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7C7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319"/>
                <p:cNvSpPr>
                  <a:spLocks noChangeArrowheads="1"/>
                </p:cNvSpPr>
                <p:nvPr/>
              </p:nvSpPr>
              <p:spPr bwMode="auto">
                <a:xfrm>
                  <a:off x="9739389" y="4470534"/>
                  <a:ext cx="1322914" cy="982844"/>
                </a:xfrm>
                <a:prstGeom prst="rect">
                  <a:avLst/>
                </a:pr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0"/>
                <p:cNvSpPr>
                  <a:spLocks/>
                </p:cNvSpPr>
                <p:nvPr/>
              </p:nvSpPr>
              <p:spPr bwMode="auto">
                <a:xfrm>
                  <a:off x="9739389" y="4515379"/>
                  <a:ext cx="1322914" cy="646510"/>
                </a:xfrm>
                <a:custGeom>
                  <a:avLst/>
                  <a:gdLst>
                    <a:gd name="T0" fmla="*/ 354 w 354"/>
                    <a:gd name="T1" fmla="*/ 0 h 173"/>
                    <a:gd name="T2" fmla="*/ 354 w 354"/>
                    <a:gd name="T3" fmla="*/ 133 h 173"/>
                    <a:gd name="T4" fmla="*/ 182 w 354"/>
                    <a:gd name="T5" fmla="*/ 173 h 173"/>
                    <a:gd name="T6" fmla="*/ 0 w 354"/>
                    <a:gd name="T7" fmla="*/ 133 h 173"/>
                    <a:gd name="T8" fmla="*/ 0 w 354"/>
                    <a:gd name="T9" fmla="*/ 0 h 173"/>
                    <a:gd name="T10" fmla="*/ 354 w 354"/>
                    <a:gd name="T11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4" h="173">
                      <a:moveTo>
                        <a:pt x="354" y="0"/>
                      </a:moveTo>
                      <a:lnTo>
                        <a:pt x="354" y="133"/>
                      </a:lnTo>
                      <a:lnTo>
                        <a:pt x="182" y="173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420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21"/>
                <p:cNvSpPr>
                  <a:spLocks/>
                </p:cNvSpPr>
                <p:nvPr/>
              </p:nvSpPr>
              <p:spPr bwMode="auto">
                <a:xfrm>
                  <a:off x="9702018" y="4451848"/>
                  <a:ext cx="1397655" cy="683881"/>
                </a:xfrm>
                <a:custGeom>
                  <a:avLst/>
                  <a:gdLst>
                    <a:gd name="T0" fmla="*/ 0 w 374"/>
                    <a:gd name="T1" fmla="*/ 0 h 183"/>
                    <a:gd name="T2" fmla="*/ 374 w 374"/>
                    <a:gd name="T3" fmla="*/ 0 h 183"/>
                    <a:gd name="T4" fmla="*/ 374 w 374"/>
                    <a:gd name="T5" fmla="*/ 140 h 183"/>
                    <a:gd name="T6" fmla="*/ 194 w 374"/>
                    <a:gd name="T7" fmla="*/ 183 h 183"/>
                    <a:gd name="T8" fmla="*/ 0 w 374"/>
                    <a:gd name="T9" fmla="*/ 140 h 183"/>
                    <a:gd name="T10" fmla="*/ 0 w 374"/>
                    <a:gd name="T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183">
                      <a:moveTo>
                        <a:pt x="0" y="0"/>
                      </a:moveTo>
                      <a:lnTo>
                        <a:pt x="374" y="0"/>
                      </a:lnTo>
                      <a:lnTo>
                        <a:pt x="374" y="140"/>
                      </a:lnTo>
                      <a:lnTo>
                        <a:pt x="194" y="183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322"/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149482" cy="14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323"/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78479" cy="149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24"/>
                <p:cNvSpPr>
                  <a:spLocks/>
                </p:cNvSpPr>
                <p:nvPr/>
              </p:nvSpPr>
              <p:spPr bwMode="auto">
                <a:xfrm>
                  <a:off x="10206520" y="4089356"/>
                  <a:ext cx="362495" cy="291490"/>
                </a:xfrm>
                <a:custGeom>
                  <a:avLst/>
                  <a:gdLst>
                    <a:gd name="T0" fmla="*/ 40 w 41"/>
                    <a:gd name="T1" fmla="*/ 0 h 33"/>
                    <a:gd name="T2" fmla="*/ 40 w 41"/>
                    <a:gd name="T3" fmla="*/ 11 h 33"/>
                    <a:gd name="T4" fmla="*/ 21 w 41"/>
                    <a:gd name="T5" fmla="*/ 32 h 33"/>
                    <a:gd name="T6" fmla="*/ 21 w 41"/>
                    <a:gd name="T7" fmla="*/ 32 h 33"/>
                    <a:gd name="T8" fmla="*/ 1 w 41"/>
                    <a:gd name="T9" fmla="*/ 14 h 33"/>
                    <a:gd name="T10" fmla="*/ 0 w 41"/>
                    <a:gd name="T11" fmla="*/ 2 h 33"/>
                    <a:gd name="T12" fmla="*/ 40 w 4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0" y="0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22"/>
                        <a:pt x="32" y="31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11" y="33"/>
                        <a:pt x="1" y="24"/>
                        <a:pt x="1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6" name="Group 320"/>
          <p:cNvGrpSpPr/>
          <p:nvPr/>
        </p:nvGrpSpPr>
        <p:grpSpPr>
          <a:xfrm>
            <a:off x="9055955" y="5358773"/>
            <a:ext cx="2202299" cy="591600"/>
            <a:chOff x="5157387" y="2933595"/>
            <a:chExt cx="2801722" cy="591600"/>
          </a:xfrm>
        </p:grpSpPr>
        <p:sp>
          <p:nvSpPr>
            <p:cNvPr id="237" name="TextBox 236"/>
            <p:cNvSpPr txBox="1"/>
            <p:nvPr/>
          </p:nvSpPr>
          <p:spPr>
            <a:xfrm>
              <a:off x="5924934" y="2933595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gnika" panose="02010003020600000004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㈜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gnika" panose="02010003020600000004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TS</a:t>
              </a:r>
              <a:r>
                <a:rPr lang="ko-KR" alt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ignika" panose="02010003020600000004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테크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38" name="Rectangle 322"/>
            <p:cNvSpPr/>
            <p:nvPr/>
          </p:nvSpPr>
          <p:spPr>
            <a:xfrm>
              <a:off x="5157387" y="3217418"/>
              <a:ext cx="28017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사업장   천안시 </a:t>
              </a:r>
              <a:r>
                <a:rPr lang="ko-KR" alt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서북구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839415" y="5271453"/>
            <a:ext cx="2205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㈜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나래테크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사업장  천안시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서북구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58734" y="360032"/>
            <a:ext cx="2965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생산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전문화 추진 운영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D7757C-185D-7234-DD36-AB566A265079}"/>
              </a:ext>
            </a:extLst>
          </p:cNvPr>
          <p:cNvGrpSpPr/>
          <p:nvPr/>
        </p:nvGrpSpPr>
        <p:grpSpPr>
          <a:xfrm>
            <a:off x="3417768" y="2306498"/>
            <a:ext cx="2192040" cy="2664158"/>
            <a:chOff x="995863" y="1818530"/>
            <a:chExt cx="2192040" cy="2664158"/>
          </a:xfrm>
        </p:grpSpPr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A5315116-CD62-14BF-9F27-809AE5BBD0F4}"/>
                </a:ext>
              </a:extLst>
            </p:cNvPr>
            <p:cNvGrpSpPr/>
            <p:nvPr/>
          </p:nvGrpSpPr>
          <p:grpSpPr>
            <a:xfrm>
              <a:off x="995863" y="1877005"/>
              <a:ext cx="825403" cy="2605683"/>
              <a:chOff x="6689395" y="3296992"/>
              <a:chExt cx="842015" cy="2658124"/>
            </a:xfrm>
          </p:grpSpPr>
          <p:grpSp>
            <p:nvGrpSpPr>
              <p:cNvPr id="206" name="Group 24">
                <a:extLst>
                  <a:ext uri="{FF2B5EF4-FFF2-40B4-BE49-F238E27FC236}">
                    <a16:creationId xmlns:a16="http://schemas.microsoft.com/office/drawing/2014/main" id="{4ADEC6A8-C190-8051-BA57-FEA8D5019A7A}"/>
                  </a:ext>
                </a:extLst>
              </p:cNvPr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231" name="Freeform 65">
                  <a:extLst>
                    <a:ext uri="{FF2B5EF4-FFF2-40B4-BE49-F238E27FC236}">
                      <a16:creationId xmlns:a16="http://schemas.microsoft.com/office/drawing/2014/main" id="{54A0F66B-8E1D-496F-0F3C-451608DB7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avLst/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66">
                  <a:extLst>
                    <a:ext uri="{FF2B5EF4-FFF2-40B4-BE49-F238E27FC236}">
                      <a16:creationId xmlns:a16="http://schemas.microsoft.com/office/drawing/2014/main" id="{B08205A6-C625-D78A-2148-E841F05F9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avLst/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64">
                  <a:extLst>
                    <a:ext uri="{FF2B5EF4-FFF2-40B4-BE49-F238E27FC236}">
                      <a16:creationId xmlns:a16="http://schemas.microsoft.com/office/drawing/2014/main" id="{896025B1-5AD4-9C17-7A5C-882B6AB97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64">
                  <a:extLst>
                    <a:ext uri="{FF2B5EF4-FFF2-40B4-BE49-F238E27FC236}">
                      <a16:creationId xmlns:a16="http://schemas.microsoft.com/office/drawing/2014/main" id="{3ECE1A62-B2A7-2115-4803-97EEB2029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7" name="Freeform 67">
                <a:extLst>
                  <a:ext uri="{FF2B5EF4-FFF2-40B4-BE49-F238E27FC236}">
                    <a16:creationId xmlns:a16="http://schemas.microsoft.com/office/drawing/2014/main" id="{461E5DF0-E29E-D2FD-9D53-9007369BE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701" y="5828538"/>
                <a:ext cx="174274" cy="126578"/>
              </a:xfrm>
              <a:custGeom>
                <a:avLst/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8">
                <a:extLst>
                  <a:ext uri="{FF2B5EF4-FFF2-40B4-BE49-F238E27FC236}">
                    <a16:creationId xmlns:a16="http://schemas.microsoft.com/office/drawing/2014/main" id="{D95AF3FA-A505-A2EA-F25B-61086F127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147" y="5828538"/>
                <a:ext cx="168770" cy="126578"/>
              </a:xfrm>
              <a:custGeom>
                <a:avLst/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9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9">
                <a:extLst>
                  <a:ext uri="{FF2B5EF4-FFF2-40B4-BE49-F238E27FC236}">
                    <a16:creationId xmlns:a16="http://schemas.microsoft.com/office/drawing/2014/main" id="{C62A16F7-87AA-4B0D-41CE-8A61EF4AF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567" y="4122496"/>
                <a:ext cx="254990" cy="427428"/>
              </a:xfrm>
              <a:custGeom>
                <a:avLst/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70">
                <a:extLst>
                  <a:ext uri="{FF2B5EF4-FFF2-40B4-BE49-F238E27FC236}">
                    <a16:creationId xmlns:a16="http://schemas.microsoft.com/office/drawing/2014/main" id="{F729DDC3-A798-5717-441A-E6E025305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644" y="4045449"/>
                <a:ext cx="308188" cy="686086"/>
              </a:xfrm>
              <a:custGeom>
                <a:avLst/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71">
                <a:extLst>
                  <a:ext uri="{FF2B5EF4-FFF2-40B4-BE49-F238E27FC236}">
                    <a16:creationId xmlns:a16="http://schemas.microsoft.com/office/drawing/2014/main" id="{1185996A-8757-AD6F-0B2B-8C1B44A2A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469" y="4045449"/>
                <a:ext cx="291679" cy="686086"/>
              </a:xfrm>
              <a:custGeom>
                <a:avLst/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72">
                <a:extLst>
                  <a:ext uri="{FF2B5EF4-FFF2-40B4-BE49-F238E27FC236}">
                    <a16:creationId xmlns:a16="http://schemas.microsoft.com/office/drawing/2014/main" id="{AB33CB71-6640-4E16-60F6-35A936B75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5" y="3296992"/>
                <a:ext cx="832842" cy="834677"/>
              </a:xfrm>
              <a:custGeom>
                <a:avLst/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2ED1B42A-67AB-E5D3-CE88-D2B739CDB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5" y="3296992"/>
                <a:ext cx="420091" cy="643894"/>
              </a:xfrm>
              <a:custGeom>
                <a:avLst/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4">
                <a:extLst>
                  <a:ext uri="{FF2B5EF4-FFF2-40B4-BE49-F238E27FC236}">
                    <a16:creationId xmlns:a16="http://schemas.microsoft.com/office/drawing/2014/main" id="{DC7DFFFC-84EF-7615-D37F-9BA74AFA9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40885"/>
                <a:ext cx="221970" cy="339375"/>
              </a:xfrm>
              <a:custGeom>
                <a:avLst/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5">
                <a:extLst>
                  <a:ext uri="{FF2B5EF4-FFF2-40B4-BE49-F238E27FC236}">
                    <a16:creationId xmlns:a16="http://schemas.microsoft.com/office/drawing/2014/main" id="{761FEC25-D22F-2832-2670-C0D95327C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35382"/>
                <a:ext cx="225638" cy="183445"/>
              </a:xfrm>
              <a:custGeom>
                <a:avLst/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6">
                <a:extLst>
                  <a:ext uri="{FF2B5EF4-FFF2-40B4-BE49-F238E27FC236}">
                    <a16:creationId xmlns:a16="http://schemas.microsoft.com/office/drawing/2014/main" id="{88C156C6-D8FD-F61E-AFA4-DBBE0C7A6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35382"/>
                <a:ext cx="117405" cy="183445"/>
              </a:xfrm>
              <a:custGeom>
                <a:avLst/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7">
                <a:extLst>
                  <a:ext uri="{FF2B5EF4-FFF2-40B4-BE49-F238E27FC236}">
                    <a16:creationId xmlns:a16="http://schemas.microsoft.com/office/drawing/2014/main" id="{C2DB2889-EC06-5F99-DE38-28DAF129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093" y="3935382"/>
                <a:ext cx="183445" cy="117405"/>
              </a:xfrm>
              <a:custGeom>
                <a:avLst/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8">
                <a:extLst>
                  <a:ext uri="{FF2B5EF4-FFF2-40B4-BE49-F238E27FC236}">
                    <a16:creationId xmlns:a16="http://schemas.microsoft.com/office/drawing/2014/main" id="{D2BA1C72-9575-4C42-293C-F3DA2927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093" y="3935382"/>
                <a:ext cx="95392" cy="113736"/>
              </a:xfrm>
              <a:custGeom>
                <a:avLst/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80">
                <a:extLst>
                  <a:ext uri="{FF2B5EF4-FFF2-40B4-BE49-F238E27FC236}">
                    <a16:creationId xmlns:a16="http://schemas.microsoft.com/office/drawing/2014/main" id="{8781E794-6095-A8A3-8BD9-49035929E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27" y="4232563"/>
                <a:ext cx="425593" cy="491634"/>
              </a:xfrm>
              <a:custGeom>
                <a:avLst/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81">
                <a:extLst>
                  <a:ext uri="{FF2B5EF4-FFF2-40B4-BE49-F238E27FC236}">
                    <a16:creationId xmlns:a16="http://schemas.microsoft.com/office/drawing/2014/main" id="{346D0C7C-6D2D-CD9C-8DD1-C1E537323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456" y="4214219"/>
                <a:ext cx="425593" cy="495303"/>
              </a:xfrm>
              <a:custGeom>
                <a:avLst/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2">
                <a:extLst>
                  <a:ext uri="{FF2B5EF4-FFF2-40B4-BE49-F238E27FC236}">
                    <a16:creationId xmlns:a16="http://schemas.microsoft.com/office/drawing/2014/main" id="{9FD04555-F0A5-76C5-E670-99B6E2221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861" y="4271086"/>
                <a:ext cx="308188" cy="438435"/>
              </a:xfrm>
              <a:custGeom>
                <a:avLst/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83">
                <a:extLst>
                  <a:ext uri="{FF2B5EF4-FFF2-40B4-BE49-F238E27FC236}">
                    <a16:creationId xmlns:a16="http://schemas.microsoft.com/office/drawing/2014/main" id="{0285EE8F-D5B8-F2A7-09DC-F4A04D8CB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814" y="3465762"/>
                <a:ext cx="554005" cy="665907"/>
              </a:xfrm>
              <a:custGeom>
                <a:avLst/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4">
                <a:extLst>
                  <a:ext uri="{FF2B5EF4-FFF2-40B4-BE49-F238E27FC236}">
                    <a16:creationId xmlns:a16="http://schemas.microsoft.com/office/drawing/2014/main" id="{7A342EBD-782D-2940-F980-868902488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814" y="3465762"/>
                <a:ext cx="280672" cy="570516"/>
              </a:xfrm>
              <a:custGeom>
                <a:avLst/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5">
                <a:extLst>
                  <a:ext uri="{FF2B5EF4-FFF2-40B4-BE49-F238E27FC236}">
                    <a16:creationId xmlns:a16="http://schemas.microsoft.com/office/drawing/2014/main" id="{231E32A8-0718-DE6A-BC08-D6E2782A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587" y="3408893"/>
                <a:ext cx="698928" cy="313692"/>
              </a:xfrm>
              <a:custGeom>
                <a:avLst/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86">
                <a:extLst>
                  <a:ext uri="{FF2B5EF4-FFF2-40B4-BE49-F238E27FC236}">
                    <a16:creationId xmlns:a16="http://schemas.microsoft.com/office/drawing/2014/main" id="{D869F0BD-76DE-E25C-FAA7-4FE9E4C6C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587" y="3408893"/>
                <a:ext cx="377898" cy="310023"/>
              </a:xfrm>
              <a:custGeom>
                <a:avLst/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7">
                <a:extLst>
                  <a:ext uri="{FF2B5EF4-FFF2-40B4-BE49-F238E27FC236}">
                    <a16:creationId xmlns:a16="http://schemas.microsoft.com/office/drawing/2014/main" id="{258E2265-5109-322C-1A34-9EF8DD2E7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8076" y="4122496"/>
                <a:ext cx="260492" cy="427428"/>
              </a:xfrm>
              <a:custGeom>
                <a:avLst/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8">
                <a:extLst>
                  <a:ext uri="{FF2B5EF4-FFF2-40B4-BE49-F238E27FC236}">
                    <a16:creationId xmlns:a16="http://schemas.microsoft.com/office/drawing/2014/main" id="{2BBB4C2D-3A83-46B2-485B-D01B358C1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0805" y="4419678"/>
                <a:ext cx="165101" cy="324699"/>
              </a:xfrm>
              <a:custGeom>
                <a:avLst/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89">
                <a:extLst>
                  <a:ext uri="{FF2B5EF4-FFF2-40B4-BE49-F238E27FC236}">
                    <a16:creationId xmlns:a16="http://schemas.microsoft.com/office/drawing/2014/main" id="{C8A6FC18-D64C-9A34-3369-D3AB056A2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905" y="4375651"/>
                <a:ext cx="339375" cy="282506"/>
              </a:xfrm>
              <a:custGeom>
                <a:avLst/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90">
                <a:extLst>
                  <a:ext uri="{FF2B5EF4-FFF2-40B4-BE49-F238E27FC236}">
                    <a16:creationId xmlns:a16="http://schemas.microsoft.com/office/drawing/2014/main" id="{92BD5774-9CDB-E651-C449-154D57720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570" y="4531579"/>
                <a:ext cx="152260" cy="161432"/>
              </a:xfrm>
              <a:custGeom>
                <a:avLst/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91">
                <a:extLst>
                  <a:ext uri="{FF2B5EF4-FFF2-40B4-BE49-F238E27FC236}">
                    <a16:creationId xmlns:a16="http://schemas.microsoft.com/office/drawing/2014/main" id="{63B03C2A-E318-6AAF-8F3F-79EDF00F7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9150" y="4737038"/>
                <a:ext cx="152260" cy="111902"/>
              </a:xfrm>
              <a:custGeom>
                <a:avLst/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61">
              <a:extLst>
                <a:ext uri="{FF2B5EF4-FFF2-40B4-BE49-F238E27FC236}">
                  <a16:creationId xmlns:a16="http://schemas.microsoft.com/office/drawing/2014/main" id="{2825295D-DDDC-C310-7E23-265ABFAE02F0}"/>
                </a:ext>
              </a:extLst>
            </p:cNvPr>
            <p:cNvGrpSpPr/>
            <p:nvPr/>
          </p:nvGrpSpPr>
          <p:grpSpPr>
            <a:xfrm flipH="1">
              <a:off x="1791138" y="1818530"/>
              <a:ext cx="1396765" cy="2639666"/>
              <a:chOff x="8199726" y="980132"/>
              <a:chExt cx="2899947" cy="5325290"/>
            </a:xfrm>
          </p:grpSpPr>
          <p:sp>
            <p:nvSpPr>
              <p:cNvPr id="8" name="Freeform 303">
                <a:extLst>
                  <a:ext uri="{FF2B5EF4-FFF2-40B4-BE49-F238E27FC236}">
                    <a16:creationId xmlns:a16="http://schemas.microsoft.com/office/drawing/2014/main" id="{B2010DD3-6EB5-6AE9-54B5-184DAF500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2045" y="3106512"/>
                <a:ext cx="930525" cy="762357"/>
              </a:xfrm>
              <a:custGeom>
                <a:avLst/>
                <a:gdLst>
                  <a:gd name="T0" fmla="*/ 65 w 105"/>
                  <a:gd name="T1" fmla="*/ 86 h 86"/>
                  <a:gd name="T2" fmla="*/ 8 w 105"/>
                  <a:gd name="T3" fmla="*/ 34 h 86"/>
                  <a:gd name="T4" fmla="*/ 7 w 105"/>
                  <a:gd name="T5" fmla="*/ 8 h 86"/>
                  <a:gd name="T6" fmla="*/ 7 w 105"/>
                  <a:gd name="T7" fmla="*/ 8 h 86"/>
                  <a:gd name="T8" fmla="*/ 33 w 105"/>
                  <a:gd name="T9" fmla="*/ 7 h 86"/>
                  <a:gd name="T10" fmla="*/ 105 w 105"/>
                  <a:gd name="T11" fmla="*/ 72 h 86"/>
                  <a:gd name="T12" fmla="*/ 101 w 105"/>
                  <a:gd name="T13" fmla="*/ 76 h 86"/>
                  <a:gd name="T14" fmla="*/ 65 w 105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86">
                    <a:moveTo>
                      <a:pt x="65" y="86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0" y="27"/>
                      <a:pt x="0" y="15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0"/>
                      <a:pt x="26" y="0"/>
                      <a:pt x="33" y="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1" y="76"/>
                      <a:pt x="101" y="76"/>
                      <a:pt x="101" y="76"/>
                    </a:cubicBez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163">
                <a:extLst>
                  <a:ext uri="{FF2B5EF4-FFF2-40B4-BE49-F238E27FC236}">
                    <a16:creationId xmlns:a16="http://schemas.microsoft.com/office/drawing/2014/main" id="{A2089B4D-DB9C-3617-405C-5B21E7491234}"/>
                  </a:ext>
                </a:extLst>
              </p:cNvPr>
              <p:cNvGrpSpPr/>
              <p:nvPr/>
            </p:nvGrpSpPr>
            <p:grpSpPr>
              <a:xfrm>
                <a:off x="8199726" y="980132"/>
                <a:ext cx="2899947" cy="5325290"/>
                <a:chOff x="8199726" y="980132"/>
                <a:chExt cx="2899947" cy="5325290"/>
              </a:xfrm>
            </p:grpSpPr>
            <p:sp>
              <p:nvSpPr>
                <p:cNvPr id="13" name="Freeform 282">
                  <a:extLst>
                    <a:ext uri="{FF2B5EF4-FFF2-40B4-BE49-F238E27FC236}">
                      <a16:creationId xmlns:a16="http://schemas.microsoft.com/office/drawing/2014/main" id="{C4033931-87E4-C2ED-79A6-6822007B0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1061321" cy="1887208"/>
                </a:xfrm>
                <a:custGeom>
                  <a:avLst/>
                  <a:gdLst>
                    <a:gd name="T0" fmla="*/ 31 w 120"/>
                    <a:gd name="T1" fmla="*/ 0 h 213"/>
                    <a:gd name="T2" fmla="*/ 31 w 120"/>
                    <a:gd name="T3" fmla="*/ 0 h 213"/>
                    <a:gd name="T4" fmla="*/ 33 w 120"/>
                    <a:gd name="T5" fmla="*/ 0 h 213"/>
                    <a:gd name="T6" fmla="*/ 88 w 120"/>
                    <a:gd name="T7" fmla="*/ 0 h 213"/>
                    <a:gd name="T8" fmla="*/ 90 w 120"/>
                    <a:gd name="T9" fmla="*/ 0 h 213"/>
                    <a:gd name="T10" fmla="*/ 90 w 120"/>
                    <a:gd name="T11" fmla="*/ 0 h 213"/>
                    <a:gd name="T12" fmla="*/ 92 w 120"/>
                    <a:gd name="T13" fmla="*/ 0 h 213"/>
                    <a:gd name="T14" fmla="*/ 120 w 120"/>
                    <a:gd name="T15" fmla="*/ 0 h 213"/>
                    <a:gd name="T16" fmla="*/ 120 w 120"/>
                    <a:gd name="T17" fmla="*/ 7 h 213"/>
                    <a:gd name="T18" fmla="*/ 120 w 120"/>
                    <a:gd name="T19" fmla="*/ 8 h 213"/>
                    <a:gd name="T20" fmla="*/ 120 w 120"/>
                    <a:gd name="T21" fmla="*/ 211 h 213"/>
                    <a:gd name="T22" fmla="*/ 120 w 120"/>
                    <a:gd name="T23" fmla="*/ 213 h 213"/>
                    <a:gd name="T24" fmla="*/ 62 w 120"/>
                    <a:gd name="T25" fmla="*/ 213 h 213"/>
                    <a:gd name="T26" fmla="*/ 62 w 120"/>
                    <a:gd name="T27" fmla="*/ 211 h 213"/>
                    <a:gd name="T28" fmla="*/ 62 w 120"/>
                    <a:gd name="T29" fmla="*/ 90 h 213"/>
                    <a:gd name="T30" fmla="*/ 62 w 120"/>
                    <a:gd name="T31" fmla="*/ 89 h 213"/>
                    <a:gd name="T32" fmla="*/ 62 w 120"/>
                    <a:gd name="T33" fmla="*/ 39 h 213"/>
                    <a:gd name="T34" fmla="*/ 60 w 120"/>
                    <a:gd name="T35" fmla="*/ 34 h 213"/>
                    <a:gd name="T36" fmla="*/ 60 w 120"/>
                    <a:gd name="T37" fmla="*/ 34 h 213"/>
                    <a:gd name="T38" fmla="*/ 58 w 120"/>
                    <a:gd name="T39" fmla="*/ 38 h 213"/>
                    <a:gd name="T40" fmla="*/ 58 w 120"/>
                    <a:gd name="T41" fmla="*/ 38 h 213"/>
                    <a:gd name="T42" fmla="*/ 58 w 120"/>
                    <a:gd name="T43" fmla="*/ 211 h 213"/>
                    <a:gd name="T44" fmla="*/ 58 w 120"/>
                    <a:gd name="T45" fmla="*/ 213 h 213"/>
                    <a:gd name="T46" fmla="*/ 1 w 120"/>
                    <a:gd name="T47" fmla="*/ 213 h 213"/>
                    <a:gd name="T48" fmla="*/ 0 w 120"/>
                    <a:gd name="T49" fmla="*/ 211 h 213"/>
                    <a:gd name="T50" fmla="*/ 0 w 120"/>
                    <a:gd name="T51" fmla="*/ 5 h 213"/>
                    <a:gd name="T52" fmla="*/ 1 w 120"/>
                    <a:gd name="T53" fmla="*/ 4 h 213"/>
                    <a:gd name="T54" fmla="*/ 1 w 120"/>
                    <a:gd name="T55" fmla="*/ 0 h 213"/>
                    <a:gd name="T56" fmla="*/ 29 w 120"/>
                    <a:gd name="T57" fmla="*/ 0 h 213"/>
                    <a:gd name="T58" fmla="*/ 31 w 120"/>
                    <a:gd name="T5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9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1" y="0"/>
                        <a:pt x="91" y="0"/>
                        <a:pt x="9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8"/>
                        <a:pt x="120" y="8"/>
                      </a:cubicBezTo>
                      <a:cubicBezTo>
                        <a:pt x="120" y="211"/>
                        <a:pt x="120" y="211"/>
                        <a:pt x="120" y="211"/>
                      </a:cubicBezTo>
                      <a:cubicBezTo>
                        <a:pt x="120" y="212"/>
                        <a:pt x="120" y="212"/>
                        <a:pt x="120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2" y="212"/>
                        <a:pt x="62" y="212"/>
                        <a:pt x="62" y="211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2" y="90"/>
                        <a:pt x="62" y="89"/>
                        <a:pt x="62" y="89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62" y="36"/>
                        <a:pt x="63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83">
                  <a:extLst>
                    <a:ext uri="{FF2B5EF4-FFF2-40B4-BE49-F238E27FC236}">
                      <a16:creationId xmlns:a16="http://schemas.microsoft.com/office/drawing/2014/main" id="{0006C29A-786D-74C8-DEFD-C6B0057D3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530660" cy="1887208"/>
                </a:xfrm>
                <a:custGeom>
                  <a:avLst/>
                  <a:gdLst>
                    <a:gd name="T0" fmla="*/ 31 w 60"/>
                    <a:gd name="T1" fmla="*/ 0 h 213"/>
                    <a:gd name="T2" fmla="*/ 31 w 60"/>
                    <a:gd name="T3" fmla="*/ 0 h 213"/>
                    <a:gd name="T4" fmla="*/ 33 w 60"/>
                    <a:gd name="T5" fmla="*/ 0 h 213"/>
                    <a:gd name="T6" fmla="*/ 60 w 60"/>
                    <a:gd name="T7" fmla="*/ 0 h 213"/>
                    <a:gd name="T8" fmla="*/ 60 w 60"/>
                    <a:gd name="T9" fmla="*/ 34 h 213"/>
                    <a:gd name="T10" fmla="*/ 60 w 60"/>
                    <a:gd name="T11" fmla="*/ 34 h 213"/>
                    <a:gd name="T12" fmla="*/ 60 w 60"/>
                    <a:gd name="T13" fmla="*/ 34 h 213"/>
                    <a:gd name="T14" fmla="*/ 58 w 60"/>
                    <a:gd name="T15" fmla="*/ 38 h 213"/>
                    <a:gd name="T16" fmla="*/ 58 w 60"/>
                    <a:gd name="T17" fmla="*/ 38 h 213"/>
                    <a:gd name="T18" fmla="*/ 58 w 60"/>
                    <a:gd name="T19" fmla="*/ 211 h 213"/>
                    <a:gd name="T20" fmla="*/ 58 w 60"/>
                    <a:gd name="T21" fmla="*/ 213 h 213"/>
                    <a:gd name="T22" fmla="*/ 1 w 60"/>
                    <a:gd name="T23" fmla="*/ 213 h 213"/>
                    <a:gd name="T24" fmla="*/ 0 w 60"/>
                    <a:gd name="T25" fmla="*/ 211 h 213"/>
                    <a:gd name="T26" fmla="*/ 0 w 60"/>
                    <a:gd name="T27" fmla="*/ 5 h 213"/>
                    <a:gd name="T28" fmla="*/ 1 w 60"/>
                    <a:gd name="T29" fmla="*/ 4 h 213"/>
                    <a:gd name="T30" fmla="*/ 1 w 60"/>
                    <a:gd name="T31" fmla="*/ 0 h 213"/>
                    <a:gd name="T32" fmla="*/ 29 w 60"/>
                    <a:gd name="T33" fmla="*/ 0 h 213"/>
                    <a:gd name="T34" fmla="*/ 31 w 60"/>
                    <a:gd name="T3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84">
                  <a:extLst>
                    <a:ext uri="{FF2B5EF4-FFF2-40B4-BE49-F238E27FC236}">
                      <a16:creationId xmlns:a16="http://schemas.microsoft.com/office/drawing/2014/main" id="{598ABADA-DE88-AB61-3332-76D649CC8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0353" y="6028880"/>
                  <a:ext cx="541873" cy="276542"/>
                </a:xfrm>
                <a:custGeom>
                  <a:avLst/>
                  <a:gdLst>
                    <a:gd name="T0" fmla="*/ 30 w 61"/>
                    <a:gd name="T1" fmla="*/ 0 h 31"/>
                    <a:gd name="T2" fmla="*/ 30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2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1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0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19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8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0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4" y="27"/>
                        <a:pt x="52" y="27"/>
                      </a:cubicBezTo>
                      <a:cubicBezTo>
                        <a:pt x="50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3" y="27"/>
                        <a:pt x="41" y="27"/>
                      </a:cubicBezTo>
                      <a:cubicBezTo>
                        <a:pt x="39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2" y="27"/>
                        <a:pt x="30" y="27"/>
                      </a:cubicBezTo>
                      <a:cubicBezTo>
                        <a:pt x="28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1" y="27"/>
                        <a:pt x="19" y="27"/>
                      </a:cubicBezTo>
                      <a:cubicBezTo>
                        <a:pt x="17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0" y="27"/>
                        <a:pt x="8" y="27"/>
                      </a:cubicBezTo>
                      <a:cubicBezTo>
                        <a:pt x="6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85">
                  <a:extLst>
                    <a:ext uri="{FF2B5EF4-FFF2-40B4-BE49-F238E27FC236}">
                      <a16:creationId xmlns:a16="http://schemas.microsoft.com/office/drawing/2014/main" id="{6FA26996-1657-C982-8C5E-68F119F1F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879" y="6215733"/>
                  <a:ext cx="549347" cy="89688"/>
                </a:xfrm>
                <a:custGeom>
                  <a:avLst/>
                  <a:gdLst>
                    <a:gd name="T0" fmla="*/ 61 w 62"/>
                    <a:gd name="T1" fmla="*/ 0 h 10"/>
                    <a:gd name="T2" fmla="*/ 1 w 62"/>
                    <a:gd name="T3" fmla="*/ 0 h 10"/>
                    <a:gd name="T4" fmla="*/ 1 w 62"/>
                    <a:gd name="T5" fmla="*/ 10 h 10"/>
                    <a:gd name="T6" fmla="*/ 62 w 62"/>
                    <a:gd name="T7" fmla="*/ 10 h 10"/>
                    <a:gd name="T8" fmla="*/ 61 w 6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">
                      <a:moveTo>
                        <a:pt x="6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4" y="10"/>
                        <a:pt x="39" y="10"/>
                        <a:pt x="62" y="10"/>
                      </a:cubicBezTo>
                      <a:cubicBezTo>
                        <a:pt x="62" y="7"/>
                        <a:pt x="62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86">
                  <a:extLst>
                    <a:ext uri="{FF2B5EF4-FFF2-40B4-BE49-F238E27FC236}">
                      <a16:creationId xmlns:a16="http://schemas.microsoft.com/office/drawing/2014/main" id="{6C023631-6970-F059-D0CF-C972A04F3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028880"/>
                  <a:ext cx="538134" cy="276542"/>
                </a:xfrm>
                <a:custGeom>
                  <a:avLst/>
                  <a:gdLst>
                    <a:gd name="T0" fmla="*/ 31 w 61"/>
                    <a:gd name="T1" fmla="*/ 0 h 31"/>
                    <a:gd name="T2" fmla="*/ 31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3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2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1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20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9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1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5" y="27"/>
                        <a:pt x="53" y="27"/>
                      </a:cubicBezTo>
                      <a:cubicBezTo>
                        <a:pt x="51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4" y="27"/>
                        <a:pt x="42" y="27"/>
                      </a:cubicBezTo>
                      <a:cubicBezTo>
                        <a:pt x="40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3" y="27"/>
                        <a:pt x="31" y="27"/>
                      </a:cubicBezTo>
                      <a:cubicBezTo>
                        <a:pt x="29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2" y="27"/>
                        <a:pt x="20" y="27"/>
                      </a:cubicBezTo>
                      <a:cubicBezTo>
                        <a:pt x="18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1" y="27"/>
                        <a:pt x="9" y="27"/>
                      </a:cubicBezTo>
                      <a:cubicBezTo>
                        <a:pt x="7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7">
                  <a:extLst>
                    <a:ext uri="{FF2B5EF4-FFF2-40B4-BE49-F238E27FC236}">
                      <a16:creationId xmlns:a16="http://schemas.microsoft.com/office/drawing/2014/main" id="{02C06A6A-9333-1D9D-7163-EC6BA61A0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215733"/>
                  <a:ext cx="538134" cy="89688"/>
                </a:xfrm>
                <a:custGeom>
                  <a:avLst/>
                  <a:gdLst>
                    <a:gd name="T0" fmla="*/ 61 w 61"/>
                    <a:gd name="T1" fmla="*/ 0 h 10"/>
                    <a:gd name="T2" fmla="*/ 61 w 61"/>
                    <a:gd name="T3" fmla="*/ 10 h 10"/>
                    <a:gd name="T4" fmla="*/ 0 w 61"/>
                    <a:gd name="T5" fmla="*/ 10 h 10"/>
                    <a:gd name="T6" fmla="*/ 0 w 61"/>
                    <a:gd name="T7" fmla="*/ 0 h 10"/>
                    <a:gd name="T8" fmla="*/ 61 w 61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">
                      <a:moveTo>
                        <a:pt x="61" y="0"/>
                      </a:moveTo>
                      <a:cubicBezTo>
                        <a:pt x="61" y="3"/>
                        <a:pt x="61" y="7"/>
                        <a:pt x="61" y="10"/>
                      </a:cubicBezTo>
                      <a:cubicBezTo>
                        <a:pt x="38" y="10"/>
                        <a:pt x="23" y="10"/>
                        <a:pt x="0" y="10"/>
                      </a:cubicBezTo>
                      <a:cubicBezTo>
                        <a:pt x="0" y="7"/>
                        <a:pt x="0" y="3"/>
                        <a:pt x="0" y="0"/>
                      </a:cubicBez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88">
                  <a:extLst>
                    <a:ext uri="{FF2B5EF4-FFF2-40B4-BE49-F238E27FC236}">
                      <a16:creationId xmlns:a16="http://schemas.microsoft.com/office/drawing/2014/main" id="{7FA696F8-A6E9-A655-F56E-E3EA51C6F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1786308" cy="1898418"/>
                </a:xfrm>
                <a:custGeom>
                  <a:avLst/>
                  <a:gdLst>
                    <a:gd name="T0" fmla="*/ 164 w 202"/>
                    <a:gd name="T1" fmla="*/ 78 h 214"/>
                    <a:gd name="T2" fmla="*/ 164 w 202"/>
                    <a:gd name="T3" fmla="*/ 131 h 214"/>
                    <a:gd name="T4" fmla="*/ 164 w 202"/>
                    <a:gd name="T5" fmla="*/ 214 h 214"/>
                    <a:gd name="T6" fmla="*/ 38 w 202"/>
                    <a:gd name="T7" fmla="*/ 214 h 214"/>
                    <a:gd name="T8" fmla="*/ 38 w 202"/>
                    <a:gd name="T9" fmla="*/ 131 h 214"/>
                    <a:gd name="T10" fmla="*/ 38 w 202"/>
                    <a:gd name="T11" fmla="*/ 127 h 214"/>
                    <a:gd name="T12" fmla="*/ 0 w 202"/>
                    <a:gd name="T13" fmla="*/ 127 h 214"/>
                    <a:gd name="T14" fmla="*/ 3 w 202"/>
                    <a:gd name="T15" fmla="*/ 41 h 214"/>
                    <a:gd name="T16" fmla="*/ 24 w 202"/>
                    <a:gd name="T17" fmla="*/ 11 h 214"/>
                    <a:gd name="T18" fmla="*/ 62 w 202"/>
                    <a:gd name="T19" fmla="*/ 0 h 214"/>
                    <a:gd name="T20" fmla="*/ 89 w 202"/>
                    <a:gd name="T21" fmla="*/ 0 h 214"/>
                    <a:gd name="T22" fmla="*/ 113 w 202"/>
                    <a:gd name="T23" fmla="*/ 0 h 214"/>
                    <a:gd name="T24" fmla="*/ 139 w 202"/>
                    <a:gd name="T25" fmla="*/ 0 h 214"/>
                    <a:gd name="T26" fmla="*/ 174 w 202"/>
                    <a:gd name="T27" fmla="*/ 10 h 214"/>
                    <a:gd name="T28" fmla="*/ 199 w 202"/>
                    <a:gd name="T29" fmla="*/ 46 h 214"/>
                    <a:gd name="T30" fmla="*/ 202 w 202"/>
                    <a:gd name="T31" fmla="*/ 115 h 214"/>
                    <a:gd name="T32" fmla="*/ 164 w 202"/>
                    <a:gd name="T33" fmla="*/ 115 h 214"/>
                    <a:gd name="T34" fmla="*/ 164 w 202"/>
                    <a:gd name="T35" fmla="*/ 78 h 214"/>
                    <a:gd name="T36" fmla="*/ 164 w 202"/>
                    <a:gd name="T37" fmla="*/ 7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2" h="214">
                      <a:moveTo>
                        <a:pt x="164" y="78"/>
                      </a:move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214"/>
                        <a:pt x="164" y="214"/>
                        <a:pt x="164" y="214"/>
                      </a:cubicBez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74" y="10"/>
                        <a:pt x="174" y="10"/>
                        <a:pt x="174" y="10"/>
                      </a:cubicBezTo>
                      <a:cubicBezTo>
                        <a:pt x="199" y="19"/>
                        <a:pt x="198" y="19"/>
                        <a:pt x="199" y="46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289">
                  <a:extLst>
                    <a:ext uri="{FF2B5EF4-FFF2-40B4-BE49-F238E27FC236}">
                      <a16:creationId xmlns:a16="http://schemas.microsoft.com/office/drawing/2014/main" id="{C2EC96D5-7520-D6E9-0A0B-28A731542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885681" cy="1898418"/>
                </a:xfrm>
                <a:custGeom>
                  <a:avLst/>
                  <a:gdLst>
                    <a:gd name="T0" fmla="*/ 100 w 100"/>
                    <a:gd name="T1" fmla="*/ 214 h 214"/>
                    <a:gd name="T2" fmla="*/ 38 w 100"/>
                    <a:gd name="T3" fmla="*/ 214 h 214"/>
                    <a:gd name="T4" fmla="*/ 38 w 100"/>
                    <a:gd name="T5" fmla="*/ 131 h 214"/>
                    <a:gd name="T6" fmla="*/ 38 w 100"/>
                    <a:gd name="T7" fmla="*/ 127 h 214"/>
                    <a:gd name="T8" fmla="*/ 0 w 100"/>
                    <a:gd name="T9" fmla="*/ 127 h 214"/>
                    <a:gd name="T10" fmla="*/ 3 w 100"/>
                    <a:gd name="T11" fmla="*/ 41 h 214"/>
                    <a:gd name="T12" fmla="*/ 24 w 100"/>
                    <a:gd name="T13" fmla="*/ 11 h 214"/>
                    <a:gd name="T14" fmla="*/ 62 w 100"/>
                    <a:gd name="T15" fmla="*/ 0 h 214"/>
                    <a:gd name="T16" fmla="*/ 89 w 100"/>
                    <a:gd name="T17" fmla="*/ 0 h 214"/>
                    <a:gd name="T18" fmla="*/ 100 w 100"/>
                    <a:gd name="T19" fmla="*/ 0 h 214"/>
                    <a:gd name="T20" fmla="*/ 100 w 100"/>
                    <a:gd name="T21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214">
                      <a:moveTo>
                        <a:pt x="100" y="214"/>
                      </a:move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lnTo>
                        <a:pt x="100" y="214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290">
                  <a:extLst>
                    <a:ext uri="{FF2B5EF4-FFF2-40B4-BE49-F238E27FC236}">
                      <a16:creationId xmlns:a16="http://schemas.microsoft.com/office/drawing/2014/main" id="{36FF87C4-390A-36C7-9EF2-4B0C4069F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299308"/>
                  <a:ext cx="672668" cy="896892"/>
                </a:xfrm>
                <a:custGeom>
                  <a:avLst/>
                  <a:gdLst>
                    <a:gd name="T0" fmla="*/ 180 w 180"/>
                    <a:gd name="T1" fmla="*/ 71 h 240"/>
                    <a:gd name="T2" fmla="*/ 92 w 180"/>
                    <a:gd name="T3" fmla="*/ 240 h 240"/>
                    <a:gd name="T4" fmla="*/ 0 w 180"/>
                    <a:gd name="T5" fmla="*/ 71 h 240"/>
                    <a:gd name="T6" fmla="*/ 33 w 180"/>
                    <a:gd name="T7" fmla="*/ 69 h 240"/>
                    <a:gd name="T8" fmla="*/ 33 w 180"/>
                    <a:gd name="T9" fmla="*/ 0 h 240"/>
                    <a:gd name="T10" fmla="*/ 151 w 180"/>
                    <a:gd name="T11" fmla="*/ 0 h 240"/>
                    <a:gd name="T12" fmla="*/ 151 w 180"/>
                    <a:gd name="T13" fmla="*/ 69 h 240"/>
                    <a:gd name="T14" fmla="*/ 180 w 180"/>
                    <a:gd name="T15" fmla="*/ 7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40">
                      <a:moveTo>
                        <a:pt x="180" y="71"/>
                      </a:moveTo>
                      <a:lnTo>
                        <a:pt x="92" y="240"/>
                      </a:lnTo>
                      <a:lnTo>
                        <a:pt x="0" y="71"/>
                      </a:lnTo>
                      <a:lnTo>
                        <a:pt x="33" y="69"/>
                      </a:lnTo>
                      <a:lnTo>
                        <a:pt x="33" y="0"/>
                      </a:lnTo>
                      <a:lnTo>
                        <a:pt x="151" y="0"/>
                      </a:lnTo>
                      <a:lnTo>
                        <a:pt x="151" y="69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291">
                  <a:extLst>
                    <a:ext uri="{FF2B5EF4-FFF2-40B4-BE49-F238E27FC236}">
                      <a16:creationId xmlns:a16="http://schemas.microsoft.com/office/drawing/2014/main" id="{26CACC1D-B85E-3ED6-A90D-D4A1A1D88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459658" cy="373704"/>
                </a:xfrm>
                <a:custGeom>
                  <a:avLst/>
                  <a:gdLst>
                    <a:gd name="T0" fmla="*/ 0 w 52"/>
                    <a:gd name="T1" fmla="*/ 29 h 42"/>
                    <a:gd name="T2" fmla="*/ 2 w 52"/>
                    <a:gd name="T3" fmla="*/ 29 h 42"/>
                    <a:gd name="T4" fmla="*/ 2 w 52"/>
                    <a:gd name="T5" fmla="*/ 0 h 42"/>
                    <a:gd name="T6" fmla="*/ 52 w 52"/>
                    <a:gd name="T7" fmla="*/ 0 h 42"/>
                    <a:gd name="T8" fmla="*/ 52 w 52"/>
                    <a:gd name="T9" fmla="*/ 29 h 42"/>
                    <a:gd name="T10" fmla="*/ 52 w 52"/>
                    <a:gd name="T11" fmla="*/ 29 h 42"/>
                    <a:gd name="T12" fmla="*/ 26 w 52"/>
                    <a:gd name="T13" fmla="*/ 42 h 42"/>
                    <a:gd name="T14" fmla="*/ 0 w 52"/>
                    <a:gd name="T15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46" y="37"/>
                        <a:pt x="37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0D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292">
                  <a:extLst>
                    <a:ext uri="{FF2B5EF4-FFF2-40B4-BE49-F238E27FC236}">
                      <a16:creationId xmlns:a16="http://schemas.microsoft.com/office/drawing/2014/main" id="{D4966591-0EC2-5576-FBCF-79CDA324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440971" cy="284016"/>
                </a:xfrm>
                <a:custGeom>
                  <a:avLst/>
                  <a:gdLst>
                    <a:gd name="T0" fmla="*/ 0 w 50"/>
                    <a:gd name="T1" fmla="*/ 28 h 32"/>
                    <a:gd name="T2" fmla="*/ 0 w 50"/>
                    <a:gd name="T3" fmla="*/ 0 h 32"/>
                    <a:gd name="T4" fmla="*/ 50 w 50"/>
                    <a:gd name="T5" fmla="*/ 0 h 32"/>
                    <a:gd name="T6" fmla="*/ 50 w 50"/>
                    <a:gd name="T7" fmla="*/ 28 h 32"/>
                    <a:gd name="T8" fmla="*/ 25 w 50"/>
                    <a:gd name="T9" fmla="*/ 32 h 32"/>
                    <a:gd name="T10" fmla="*/ 0 w 50"/>
                    <a:gd name="T1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2" y="30"/>
                        <a:pt x="33" y="32"/>
                        <a:pt x="25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CAC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293">
                  <a:extLst>
                    <a:ext uri="{FF2B5EF4-FFF2-40B4-BE49-F238E27FC236}">
                      <a16:creationId xmlns:a16="http://schemas.microsoft.com/office/drawing/2014/main" id="{C2229551-3DB3-E092-95E2-69BC6BE37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6894" y="2299308"/>
                  <a:ext cx="272805" cy="627824"/>
                </a:xfrm>
                <a:custGeom>
                  <a:avLst/>
                  <a:gdLst>
                    <a:gd name="T0" fmla="*/ 73 w 73"/>
                    <a:gd name="T1" fmla="*/ 168 h 168"/>
                    <a:gd name="T2" fmla="*/ 0 w 73"/>
                    <a:gd name="T3" fmla="*/ 71 h 168"/>
                    <a:gd name="T4" fmla="*/ 16 w 73"/>
                    <a:gd name="T5" fmla="*/ 69 h 168"/>
                    <a:gd name="T6" fmla="*/ 16 w 73"/>
                    <a:gd name="T7" fmla="*/ 0 h 168"/>
                    <a:gd name="T8" fmla="*/ 73 w 73"/>
                    <a:gd name="T9" fmla="*/ 0 h 168"/>
                    <a:gd name="T10" fmla="*/ 73 w 73"/>
                    <a:gd name="T11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68">
                      <a:moveTo>
                        <a:pt x="73" y="168"/>
                      </a:moveTo>
                      <a:lnTo>
                        <a:pt x="0" y="71"/>
                      </a:lnTo>
                      <a:lnTo>
                        <a:pt x="16" y="69"/>
                      </a:lnTo>
                      <a:lnTo>
                        <a:pt x="16" y="0"/>
                      </a:lnTo>
                      <a:lnTo>
                        <a:pt x="73" y="0"/>
                      </a:lnTo>
                      <a:lnTo>
                        <a:pt x="73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294">
                  <a:extLst>
                    <a:ext uri="{FF2B5EF4-FFF2-40B4-BE49-F238E27FC236}">
                      <a16:creationId xmlns:a16="http://schemas.microsoft.com/office/drawing/2014/main" id="{8D645D29-1D5B-ADC7-BC6A-C52682D4D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231697" cy="373704"/>
                </a:xfrm>
                <a:custGeom>
                  <a:avLst/>
                  <a:gdLst>
                    <a:gd name="T0" fmla="*/ 0 w 26"/>
                    <a:gd name="T1" fmla="*/ 29 h 42"/>
                    <a:gd name="T2" fmla="*/ 2 w 26"/>
                    <a:gd name="T3" fmla="*/ 29 h 42"/>
                    <a:gd name="T4" fmla="*/ 2 w 26"/>
                    <a:gd name="T5" fmla="*/ 0 h 42"/>
                    <a:gd name="T6" fmla="*/ 26 w 26"/>
                    <a:gd name="T7" fmla="*/ 0 h 42"/>
                    <a:gd name="T8" fmla="*/ 26 w 26"/>
                    <a:gd name="T9" fmla="*/ 42 h 42"/>
                    <a:gd name="T10" fmla="*/ 26 w 26"/>
                    <a:gd name="T11" fmla="*/ 42 h 42"/>
                    <a:gd name="T12" fmla="*/ 0 w 26"/>
                    <a:gd name="T13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AE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295">
                  <a:extLst>
                    <a:ext uri="{FF2B5EF4-FFF2-40B4-BE49-F238E27FC236}">
                      <a16:creationId xmlns:a16="http://schemas.microsoft.com/office/drawing/2014/main" id="{1979EDD0-CA97-7BB7-54AE-FA0953E06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213013" cy="284016"/>
                </a:xfrm>
                <a:custGeom>
                  <a:avLst/>
                  <a:gdLst>
                    <a:gd name="T0" fmla="*/ 0 w 24"/>
                    <a:gd name="T1" fmla="*/ 28 h 32"/>
                    <a:gd name="T2" fmla="*/ 0 w 24"/>
                    <a:gd name="T3" fmla="*/ 0 h 32"/>
                    <a:gd name="T4" fmla="*/ 24 w 24"/>
                    <a:gd name="T5" fmla="*/ 0 h 32"/>
                    <a:gd name="T6" fmla="*/ 24 w 24"/>
                    <a:gd name="T7" fmla="*/ 32 h 32"/>
                    <a:gd name="T8" fmla="*/ 0 w 2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DAD6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296">
                  <a:extLst>
                    <a:ext uri="{FF2B5EF4-FFF2-40B4-BE49-F238E27FC236}">
                      <a16:creationId xmlns:a16="http://schemas.microsoft.com/office/drawing/2014/main" id="{D261175B-2D34-D97D-14B5-CFEA0F3B3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03455"/>
                  <a:ext cx="1412603" cy="1401393"/>
                </a:xfrm>
                <a:custGeom>
                  <a:avLst/>
                  <a:gdLst>
                    <a:gd name="T0" fmla="*/ 80 w 160"/>
                    <a:gd name="T1" fmla="*/ 0 h 158"/>
                    <a:gd name="T2" fmla="*/ 85 w 160"/>
                    <a:gd name="T3" fmla="*/ 1 h 158"/>
                    <a:gd name="T4" fmla="*/ 139 w 160"/>
                    <a:gd name="T5" fmla="*/ 1 h 158"/>
                    <a:gd name="T6" fmla="*/ 143 w 160"/>
                    <a:gd name="T7" fmla="*/ 18 h 158"/>
                    <a:gd name="T8" fmla="*/ 160 w 160"/>
                    <a:gd name="T9" fmla="*/ 35 h 158"/>
                    <a:gd name="T10" fmla="*/ 160 w 160"/>
                    <a:gd name="T11" fmla="*/ 77 h 158"/>
                    <a:gd name="T12" fmla="*/ 159 w 160"/>
                    <a:gd name="T13" fmla="*/ 77 h 158"/>
                    <a:gd name="T14" fmla="*/ 159 w 160"/>
                    <a:gd name="T15" fmla="*/ 79 h 158"/>
                    <a:gd name="T16" fmla="*/ 80 w 160"/>
                    <a:gd name="T17" fmla="*/ 158 h 158"/>
                    <a:gd name="T18" fmla="*/ 0 w 160"/>
                    <a:gd name="T19" fmla="*/ 79 h 158"/>
                    <a:gd name="T20" fmla="*/ 0 w 160"/>
                    <a:gd name="T21" fmla="*/ 73 h 158"/>
                    <a:gd name="T22" fmla="*/ 0 w 160"/>
                    <a:gd name="T23" fmla="*/ 17 h 158"/>
                    <a:gd name="T24" fmla="*/ 12 w 160"/>
                    <a:gd name="T25" fmla="*/ 1 h 158"/>
                    <a:gd name="T26" fmla="*/ 75 w 160"/>
                    <a:gd name="T27" fmla="*/ 1 h 158"/>
                    <a:gd name="T28" fmla="*/ 80 w 160"/>
                    <a:gd name="T2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297">
                  <a:extLst>
                    <a:ext uri="{FF2B5EF4-FFF2-40B4-BE49-F238E27FC236}">
                      <a16:creationId xmlns:a16="http://schemas.microsoft.com/office/drawing/2014/main" id="{7121506A-FE23-F909-BE26-46263839D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10929"/>
                  <a:ext cx="609140" cy="1382707"/>
                </a:xfrm>
                <a:custGeom>
                  <a:avLst/>
                  <a:gdLst>
                    <a:gd name="T0" fmla="*/ 69 w 69"/>
                    <a:gd name="T1" fmla="*/ 156 h 156"/>
                    <a:gd name="T2" fmla="*/ 0 w 69"/>
                    <a:gd name="T3" fmla="*/ 78 h 156"/>
                    <a:gd name="T4" fmla="*/ 0 w 69"/>
                    <a:gd name="T5" fmla="*/ 72 h 156"/>
                    <a:gd name="T6" fmla="*/ 0 w 69"/>
                    <a:gd name="T7" fmla="*/ 16 h 156"/>
                    <a:gd name="T8" fmla="*/ 12 w 69"/>
                    <a:gd name="T9" fmla="*/ 0 h 156"/>
                    <a:gd name="T10" fmla="*/ 69 w 69"/>
                    <a:gd name="T11" fmla="*/ 0 h 156"/>
                    <a:gd name="T12" fmla="*/ 69 w 69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298">
                  <a:extLst>
                    <a:ext uri="{FF2B5EF4-FFF2-40B4-BE49-F238E27FC236}">
                      <a16:creationId xmlns:a16="http://schemas.microsoft.com/office/drawing/2014/main" id="{E099188B-D30C-1675-C4ED-1E155ED2D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1483608" cy="594192"/>
                </a:xfrm>
                <a:custGeom>
                  <a:avLst/>
                  <a:gdLst>
                    <a:gd name="T0" fmla="*/ 168 w 168"/>
                    <a:gd name="T1" fmla="*/ 43 h 67"/>
                    <a:gd name="T2" fmla="*/ 168 w 168"/>
                    <a:gd name="T3" fmla="*/ 67 h 67"/>
                    <a:gd name="T4" fmla="*/ 143 w 168"/>
                    <a:gd name="T5" fmla="*/ 67 h 67"/>
                    <a:gd name="T6" fmla="*/ 136 w 168"/>
                    <a:gd name="T7" fmla="*/ 67 h 67"/>
                    <a:gd name="T8" fmla="*/ 136 w 168"/>
                    <a:gd name="T9" fmla="*/ 43 h 67"/>
                    <a:gd name="T10" fmla="*/ 135 w 168"/>
                    <a:gd name="T11" fmla="*/ 43 h 67"/>
                    <a:gd name="T12" fmla="*/ 119 w 168"/>
                    <a:gd name="T13" fmla="*/ 66 h 67"/>
                    <a:gd name="T14" fmla="*/ 110 w 168"/>
                    <a:gd name="T15" fmla="*/ 67 h 67"/>
                    <a:gd name="T16" fmla="*/ 109 w 168"/>
                    <a:gd name="T17" fmla="*/ 67 h 67"/>
                    <a:gd name="T18" fmla="*/ 107 w 168"/>
                    <a:gd name="T19" fmla="*/ 67 h 67"/>
                    <a:gd name="T20" fmla="*/ 107 w 168"/>
                    <a:gd name="T21" fmla="*/ 67 h 67"/>
                    <a:gd name="T22" fmla="*/ 88 w 168"/>
                    <a:gd name="T23" fmla="*/ 67 h 67"/>
                    <a:gd name="T24" fmla="*/ 88 w 168"/>
                    <a:gd name="T25" fmla="*/ 67 h 67"/>
                    <a:gd name="T26" fmla="*/ 88 w 168"/>
                    <a:gd name="T27" fmla="*/ 67 h 67"/>
                    <a:gd name="T28" fmla="*/ 24 w 168"/>
                    <a:gd name="T29" fmla="*/ 67 h 67"/>
                    <a:gd name="T30" fmla="*/ 0 w 168"/>
                    <a:gd name="T31" fmla="*/ 43 h 67"/>
                    <a:gd name="T32" fmla="*/ 0 w 168"/>
                    <a:gd name="T33" fmla="*/ 0 h 67"/>
                    <a:gd name="T34" fmla="*/ 41 w 168"/>
                    <a:gd name="T35" fmla="*/ 0 h 67"/>
                    <a:gd name="T36" fmla="*/ 90 w 168"/>
                    <a:gd name="T37" fmla="*/ 0 h 67"/>
                    <a:gd name="T38" fmla="*/ 90 w 168"/>
                    <a:gd name="T39" fmla="*/ 0 h 67"/>
                    <a:gd name="T40" fmla="*/ 116 w 168"/>
                    <a:gd name="T41" fmla="*/ 0 h 67"/>
                    <a:gd name="T42" fmla="*/ 116 w 168"/>
                    <a:gd name="T43" fmla="*/ 0 h 67"/>
                    <a:gd name="T44" fmla="*/ 124 w 168"/>
                    <a:gd name="T45" fmla="*/ 0 h 67"/>
                    <a:gd name="T46" fmla="*/ 168 w 168"/>
                    <a:gd name="T47" fmla="*/ 41 h 67"/>
                    <a:gd name="T48" fmla="*/ 168 w 168"/>
                    <a:gd name="T4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67">
                      <a:moveTo>
                        <a:pt x="168" y="43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43" y="67"/>
                        <a:pt x="143" y="67"/>
                        <a:pt x="143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4" y="54"/>
                        <a:pt x="128" y="63"/>
                        <a:pt x="119" y="66"/>
                      </a:cubicBezTo>
                      <a:cubicBezTo>
                        <a:pt x="116" y="67"/>
                        <a:pt x="113" y="67"/>
                        <a:pt x="110" y="67"/>
                      </a:cubicBezTo>
                      <a:cubicBezTo>
                        <a:pt x="110" y="67"/>
                        <a:pt x="109" y="67"/>
                        <a:pt x="10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8" y="0"/>
                        <a:pt x="167" y="18"/>
                        <a:pt x="168" y="41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299">
                  <a:extLst>
                    <a:ext uri="{FF2B5EF4-FFF2-40B4-BE49-F238E27FC236}">
                      <a16:creationId xmlns:a16="http://schemas.microsoft.com/office/drawing/2014/main" id="{6B4922BB-669E-FECF-E154-472D93657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691355" cy="594192"/>
                </a:xfrm>
                <a:custGeom>
                  <a:avLst/>
                  <a:gdLst>
                    <a:gd name="T0" fmla="*/ 78 w 78"/>
                    <a:gd name="T1" fmla="*/ 67 h 67"/>
                    <a:gd name="T2" fmla="*/ 24 w 78"/>
                    <a:gd name="T3" fmla="*/ 67 h 67"/>
                    <a:gd name="T4" fmla="*/ 0 w 78"/>
                    <a:gd name="T5" fmla="*/ 43 h 67"/>
                    <a:gd name="T6" fmla="*/ 0 w 78"/>
                    <a:gd name="T7" fmla="*/ 0 h 67"/>
                    <a:gd name="T8" fmla="*/ 41 w 78"/>
                    <a:gd name="T9" fmla="*/ 0 h 67"/>
                    <a:gd name="T10" fmla="*/ 78 w 78"/>
                    <a:gd name="T11" fmla="*/ 0 h 67"/>
                    <a:gd name="T12" fmla="*/ 78 w 78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7">
                      <a:moveTo>
                        <a:pt x="78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78" y="67"/>
                      </a:lnTo>
                      <a:close/>
                    </a:path>
                  </a:pathLst>
                </a:custGeom>
                <a:solidFill>
                  <a:srgbClr val="8A62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300">
                  <a:extLst>
                    <a:ext uri="{FF2B5EF4-FFF2-40B4-BE49-F238E27FC236}">
                      <a16:creationId xmlns:a16="http://schemas.microsoft.com/office/drawing/2014/main" id="{89126719-1A4C-9CE8-0242-1452C99E7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1984" y="995806"/>
                  <a:ext cx="284015" cy="866996"/>
                </a:xfrm>
                <a:custGeom>
                  <a:avLst/>
                  <a:gdLst>
                    <a:gd name="T0" fmla="*/ 2 w 32"/>
                    <a:gd name="T1" fmla="*/ 0 h 98"/>
                    <a:gd name="T2" fmla="*/ 1 w 32"/>
                    <a:gd name="T3" fmla="*/ 16 h 98"/>
                    <a:gd name="T4" fmla="*/ 1 w 32"/>
                    <a:gd name="T5" fmla="*/ 80 h 98"/>
                    <a:gd name="T6" fmla="*/ 17 w 32"/>
                    <a:gd name="T7" fmla="*/ 98 h 98"/>
                    <a:gd name="T8" fmla="*/ 17 w 32"/>
                    <a:gd name="T9" fmla="*/ 98 h 98"/>
                    <a:gd name="T10" fmla="*/ 18 w 32"/>
                    <a:gd name="T11" fmla="*/ 98 h 98"/>
                    <a:gd name="T12" fmla="*/ 32 w 32"/>
                    <a:gd name="T13" fmla="*/ 98 h 98"/>
                    <a:gd name="T14" fmla="*/ 32 w 32"/>
                    <a:gd name="T15" fmla="*/ 82 h 98"/>
                    <a:gd name="T16" fmla="*/ 32 w 32"/>
                    <a:gd name="T17" fmla="*/ 80 h 98"/>
                    <a:gd name="T18" fmla="*/ 32 w 32"/>
                    <a:gd name="T19" fmla="*/ 36 h 98"/>
                    <a:gd name="T20" fmla="*/ 2 w 32"/>
                    <a:gd name="T2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98">
                      <a:moveTo>
                        <a:pt x="2" y="0"/>
                      </a:moveTo>
                      <a:cubicBezTo>
                        <a:pt x="0" y="3"/>
                        <a:pt x="1" y="9"/>
                        <a:pt x="1" y="16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1" y="90"/>
                        <a:pt x="8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8" y="98"/>
                        <a:pt x="18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2" y="81"/>
                        <a:pt x="32" y="81"/>
                        <a:pt x="32" y="8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0" y="19"/>
                        <a:pt x="18" y="5"/>
                        <a:pt x="2" y="0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302">
                  <a:extLst>
                    <a:ext uri="{FF2B5EF4-FFF2-40B4-BE49-F238E27FC236}">
                      <a16:creationId xmlns:a16="http://schemas.microsoft.com/office/drawing/2014/main" id="{9E84DCE8-D8ED-F6BC-E850-5304E4E17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4226" y="3532534"/>
                  <a:ext cx="467132" cy="396126"/>
                </a:xfrm>
                <a:custGeom>
                  <a:avLst/>
                  <a:gdLst>
                    <a:gd name="T0" fmla="*/ 53 w 53"/>
                    <a:gd name="T1" fmla="*/ 25 h 45"/>
                    <a:gd name="T2" fmla="*/ 39 w 53"/>
                    <a:gd name="T3" fmla="*/ 40 h 45"/>
                    <a:gd name="T4" fmla="*/ 28 w 53"/>
                    <a:gd name="T5" fmla="*/ 44 h 45"/>
                    <a:gd name="T6" fmla="*/ 16 w 53"/>
                    <a:gd name="T7" fmla="*/ 41 h 45"/>
                    <a:gd name="T8" fmla="*/ 0 w 53"/>
                    <a:gd name="T9" fmla="*/ 26 h 45"/>
                    <a:gd name="T10" fmla="*/ 25 w 53"/>
                    <a:gd name="T11" fmla="*/ 0 h 45"/>
                    <a:gd name="T12" fmla="*/ 53 w 53"/>
                    <a:gd name="T13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5">
                      <a:moveTo>
                        <a:pt x="53" y="25"/>
                      </a:move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6" y="43"/>
                        <a:pt x="32" y="44"/>
                        <a:pt x="28" y="44"/>
                      </a:cubicBezTo>
                      <a:cubicBezTo>
                        <a:pt x="23" y="45"/>
                        <a:pt x="20" y="44"/>
                        <a:pt x="16" y="41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305">
                  <a:extLst>
                    <a:ext uri="{FF2B5EF4-FFF2-40B4-BE49-F238E27FC236}">
                      <a16:creationId xmlns:a16="http://schemas.microsoft.com/office/drawing/2014/main" id="{698B0CDB-3F40-0D0A-C512-83CF2842E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3992" y="3353157"/>
                  <a:ext cx="336334" cy="1020215"/>
                </a:xfrm>
                <a:custGeom>
                  <a:avLst/>
                  <a:gdLst>
                    <a:gd name="T0" fmla="*/ 38 w 38"/>
                    <a:gd name="T1" fmla="*/ 20 h 115"/>
                    <a:gd name="T2" fmla="*/ 38 w 38"/>
                    <a:gd name="T3" fmla="*/ 96 h 115"/>
                    <a:gd name="T4" fmla="*/ 19 w 38"/>
                    <a:gd name="T5" fmla="*/ 115 h 115"/>
                    <a:gd name="T6" fmla="*/ 19 w 38"/>
                    <a:gd name="T7" fmla="*/ 115 h 115"/>
                    <a:gd name="T8" fmla="*/ 0 w 38"/>
                    <a:gd name="T9" fmla="*/ 96 h 115"/>
                    <a:gd name="T10" fmla="*/ 0 w 38"/>
                    <a:gd name="T11" fmla="*/ 0 h 115"/>
                    <a:gd name="T12" fmla="*/ 6 w 38"/>
                    <a:gd name="T13" fmla="*/ 0 h 115"/>
                    <a:gd name="T14" fmla="*/ 38 w 38"/>
                    <a:gd name="T15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115">
                      <a:moveTo>
                        <a:pt x="38" y="20"/>
                      </a:move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38" y="106"/>
                        <a:pt x="30" y="115"/>
                        <a:pt x="19" y="115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9" y="115"/>
                        <a:pt x="0" y="10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06">
                  <a:extLst>
                    <a:ext uri="{FF2B5EF4-FFF2-40B4-BE49-F238E27FC236}">
                      <a16:creationId xmlns:a16="http://schemas.microsoft.com/office/drawing/2014/main" id="{BCBCC007-0CDA-BD5D-B386-C86D676AB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201800" cy="213014"/>
                </a:xfrm>
                <a:custGeom>
                  <a:avLst/>
                  <a:gdLst>
                    <a:gd name="T0" fmla="*/ 0 w 54"/>
                    <a:gd name="T1" fmla="*/ 14 h 57"/>
                    <a:gd name="T2" fmla="*/ 28 w 54"/>
                    <a:gd name="T3" fmla="*/ 57 h 57"/>
                    <a:gd name="T4" fmla="*/ 54 w 54"/>
                    <a:gd name="T5" fmla="*/ 14 h 57"/>
                    <a:gd name="T6" fmla="*/ 28 w 54"/>
                    <a:gd name="T7" fmla="*/ 0 h 57"/>
                    <a:gd name="T8" fmla="*/ 0 w 54"/>
                    <a:gd name="T9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7">
                      <a:moveTo>
                        <a:pt x="0" y="14"/>
                      </a:moveTo>
                      <a:lnTo>
                        <a:pt x="28" y="57"/>
                      </a:lnTo>
                      <a:lnTo>
                        <a:pt x="54" y="14"/>
                      </a:lnTo>
                      <a:lnTo>
                        <a:pt x="28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07">
                  <a:extLst>
                    <a:ext uri="{FF2B5EF4-FFF2-40B4-BE49-F238E27FC236}">
                      <a16:creationId xmlns:a16="http://schemas.microsoft.com/office/drawing/2014/main" id="{93410B66-472E-9168-7B71-12A71641C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89689" cy="194325"/>
                </a:xfrm>
                <a:custGeom>
                  <a:avLst/>
                  <a:gdLst>
                    <a:gd name="T0" fmla="*/ 0 w 24"/>
                    <a:gd name="T1" fmla="*/ 14 h 52"/>
                    <a:gd name="T2" fmla="*/ 24 w 24"/>
                    <a:gd name="T3" fmla="*/ 52 h 52"/>
                    <a:gd name="T4" fmla="*/ 24 w 24"/>
                    <a:gd name="T5" fmla="*/ 0 h 52"/>
                    <a:gd name="T6" fmla="*/ 0 w 24"/>
                    <a:gd name="T7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52">
                      <a:moveTo>
                        <a:pt x="0" y="1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08">
                  <a:extLst>
                    <a:ext uri="{FF2B5EF4-FFF2-40B4-BE49-F238E27FC236}">
                      <a16:creationId xmlns:a16="http://schemas.microsoft.com/office/drawing/2014/main" id="{AAB286C0-D4BC-2BE6-1EC6-E891A978A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557166"/>
                  <a:ext cx="336334" cy="239172"/>
                </a:xfrm>
                <a:custGeom>
                  <a:avLst/>
                  <a:gdLst>
                    <a:gd name="T0" fmla="*/ 33 w 90"/>
                    <a:gd name="T1" fmla="*/ 0 h 64"/>
                    <a:gd name="T2" fmla="*/ 0 w 90"/>
                    <a:gd name="T3" fmla="*/ 0 h 64"/>
                    <a:gd name="T4" fmla="*/ 35 w 90"/>
                    <a:gd name="T5" fmla="*/ 64 h 64"/>
                    <a:gd name="T6" fmla="*/ 90 w 90"/>
                    <a:gd name="T7" fmla="*/ 31 h 64"/>
                    <a:gd name="T8" fmla="*/ 33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35" y="64"/>
                      </a:lnTo>
                      <a:lnTo>
                        <a:pt x="90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09">
                  <a:extLst>
                    <a:ext uri="{FF2B5EF4-FFF2-40B4-BE49-F238E27FC236}">
                      <a16:creationId xmlns:a16="http://schemas.microsoft.com/office/drawing/2014/main" id="{00DF8986-97E7-898F-6E2D-99B7096FD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7174" y="2557166"/>
                  <a:ext cx="336334" cy="239172"/>
                </a:xfrm>
                <a:custGeom>
                  <a:avLst/>
                  <a:gdLst>
                    <a:gd name="T0" fmla="*/ 57 w 90"/>
                    <a:gd name="T1" fmla="*/ 0 h 64"/>
                    <a:gd name="T2" fmla="*/ 90 w 90"/>
                    <a:gd name="T3" fmla="*/ 0 h 64"/>
                    <a:gd name="T4" fmla="*/ 55 w 90"/>
                    <a:gd name="T5" fmla="*/ 64 h 64"/>
                    <a:gd name="T6" fmla="*/ 0 w 90"/>
                    <a:gd name="T7" fmla="*/ 31 h 64"/>
                    <a:gd name="T8" fmla="*/ 57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57" y="0"/>
                      </a:moveTo>
                      <a:lnTo>
                        <a:pt x="90" y="0"/>
                      </a:lnTo>
                      <a:lnTo>
                        <a:pt x="55" y="64"/>
                      </a:lnTo>
                      <a:lnTo>
                        <a:pt x="0" y="3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310">
                  <a:extLst>
                    <a:ext uri="{FF2B5EF4-FFF2-40B4-BE49-F238E27FC236}">
                      <a16:creationId xmlns:a16="http://schemas.microsoft.com/office/drawing/2014/main" id="{0F6B2CCA-17BE-3E5B-2AE7-73F7F2A75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785126"/>
                  <a:ext cx="168168" cy="411075"/>
                </a:xfrm>
                <a:custGeom>
                  <a:avLst/>
                  <a:gdLst>
                    <a:gd name="T0" fmla="*/ 0 w 45"/>
                    <a:gd name="T1" fmla="*/ 67 h 110"/>
                    <a:gd name="T2" fmla="*/ 23 w 45"/>
                    <a:gd name="T3" fmla="*/ 0 h 110"/>
                    <a:gd name="T4" fmla="*/ 45 w 45"/>
                    <a:gd name="T5" fmla="*/ 69 h 110"/>
                    <a:gd name="T6" fmla="*/ 23 w 45"/>
                    <a:gd name="T7" fmla="*/ 110 h 110"/>
                    <a:gd name="T8" fmla="*/ 0 w 45"/>
                    <a:gd name="T9" fmla="*/ 6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0">
                      <a:moveTo>
                        <a:pt x="0" y="67"/>
                      </a:moveTo>
                      <a:lnTo>
                        <a:pt x="23" y="0"/>
                      </a:lnTo>
                      <a:lnTo>
                        <a:pt x="45" y="69"/>
                      </a:lnTo>
                      <a:lnTo>
                        <a:pt x="23" y="11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311">
                  <a:extLst>
                    <a:ext uri="{FF2B5EF4-FFF2-40B4-BE49-F238E27FC236}">
                      <a16:creationId xmlns:a16="http://schemas.microsoft.com/office/drawing/2014/main" id="{44D3CCA3-BA72-3BD0-ACCC-786C33FD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815022"/>
                  <a:ext cx="78479" cy="362494"/>
                </a:xfrm>
                <a:custGeom>
                  <a:avLst/>
                  <a:gdLst>
                    <a:gd name="T0" fmla="*/ 0 w 21"/>
                    <a:gd name="T1" fmla="*/ 59 h 97"/>
                    <a:gd name="T2" fmla="*/ 21 w 21"/>
                    <a:gd name="T3" fmla="*/ 0 h 97"/>
                    <a:gd name="T4" fmla="*/ 21 w 21"/>
                    <a:gd name="T5" fmla="*/ 97 h 97"/>
                    <a:gd name="T6" fmla="*/ 0 w 21"/>
                    <a:gd name="T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7">
                      <a:moveTo>
                        <a:pt x="0" y="59"/>
                      </a:moveTo>
                      <a:lnTo>
                        <a:pt x="21" y="0"/>
                      </a:lnTo>
                      <a:lnTo>
                        <a:pt x="21" y="9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312">
                  <a:extLst>
                    <a:ext uri="{FF2B5EF4-FFF2-40B4-BE49-F238E27FC236}">
                      <a16:creationId xmlns:a16="http://schemas.microsoft.com/office/drawing/2014/main" id="{43AA292E-41F5-743A-D90A-FADD122D3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0042" y="2564640"/>
                  <a:ext cx="467132" cy="949210"/>
                </a:xfrm>
                <a:custGeom>
                  <a:avLst/>
                  <a:gdLst>
                    <a:gd name="T0" fmla="*/ 33 w 125"/>
                    <a:gd name="T1" fmla="*/ 0 h 254"/>
                    <a:gd name="T2" fmla="*/ 0 w 125"/>
                    <a:gd name="T3" fmla="*/ 83 h 254"/>
                    <a:gd name="T4" fmla="*/ 54 w 125"/>
                    <a:gd name="T5" fmla="*/ 81 h 254"/>
                    <a:gd name="T6" fmla="*/ 12 w 125"/>
                    <a:gd name="T7" fmla="*/ 128 h 254"/>
                    <a:gd name="T8" fmla="*/ 123 w 125"/>
                    <a:gd name="T9" fmla="*/ 254 h 254"/>
                    <a:gd name="T10" fmla="*/ 125 w 125"/>
                    <a:gd name="T11" fmla="*/ 169 h 254"/>
                    <a:gd name="T12" fmla="*/ 33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33" y="0"/>
                      </a:moveTo>
                      <a:lnTo>
                        <a:pt x="0" y="83"/>
                      </a:lnTo>
                      <a:lnTo>
                        <a:pt x="54" y="81"/>
                      </a:lnTo>
                      <a:lnTo>
                        <a:pt x="12" y="128"/>
                      </a:lnTo>
                      <a:lnTo>
                        <a:pt x="123" y="254"/>
                      </a:lnTo>
                      <a:lnTo>
                        <a:pt x="125" y="16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313">
                  <a:extLst>
                    <a:ext uri="{FF2B5EF4-FFF2-40B4-BE49-F238E27FC236}">
                      <a16:creationId xmlns:a16="http://schemas.microsoft.com/office/drawing/2014/main" id="{C1AE1008-7D2F-DBDB-0E0A-149E4E6AF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9700" y="2564640"/>
                  <a:ext cx="467132" cy="949210"/>
                </a:xfrm>
                <a:custGeom>
                  <a:avLst/>
                  <a:gdLst>
                    <a:gd name="T0" fmla="*/ 92 w 125"/>
                    <a:gd name="T1" fmla="*/ 0 h 254"/>
                    <a:gd name="T2" fmla="*/ 125 w 125"/>
                    <a:gd name="T3" fmla="*/ 83 h 254"/>
                    <a:gd name="T4" fmla="*/ 71 w 125"/>
                    <a:gd name="T5" fmla="*/ 81 h 254"/>
                    <a:gd name="T6" fmla="*/ 113 w 125"/>
                    <a:gd name="T7" fmla="*/ 128 h 254"/>
                    <a:gd name="T8" fmla="*/ 0 w 125"/>
                    <a:gd name="T9" fmla="*/ 254 h 254"/>
                    <a:gd name="T10" fmla="*/ 0 w 125"/>
                    <a:gd name="T11" fmla="*/ 169 h 254"/>
                    <a:gd name="T12" fmla="*/ 92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92" y="0"/>
                      </a:moveTo>
                      <a:lnTo>
                        <a:pt x="125" y="83"/>
                      </a:lnTo>
                      <a:lnTo>
                        <a:pt x="71" y="81"/>
                      </a:lnTo>
                      <a:lnTo>
                        <a:pt x="113" y="128"/>
                      </a:lnTo>
                      <a:lnTo>
                        <a:pt x="0" y="254"/>
                      </a:lnTo>
                      <a:lnTo>
                        <a:pt x="0" y="16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314">
                  <a:extLst>
                    <a:ext uri="{FF2B5EF4-FFF2-40B4-BE49-F238E27FC236}">
                      <a16:creationId xmlns:a16="http://schemas.microsoft.com/office/drawing/2014/main" id="{10936069-A5DC-66EE-5E2D-A28B424C0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9726" y="3061667"/>
                  <a:ext cx="369969" cy="373704"/>
                </a:xfrm>
                <a:custGeom>
                  <a:avLst/>
                  <a:gdLst>
                    <a:gd name="T0" fmla="*/ 42 w 42"/>
                    <a:gd name="T1" fmla="*/ 14 h 42"/>
                    <a:gd name="T2" fmla="*/ 34 w 42"/>
                    <a:gd name="T3" fmla="*/ 7 h 42"/>
                    <a:gd name="T4" fmla="*/ 7 w 42"/>
                    <a:gd name="T5" fmla="*/ 8 h 42"/>
                    <a:gd name="T6" fmla="*/ 7 w 42"/>
                    <a:gd name="T7" fmla="*/ 8 h 42"/>
                    <a:gd name="T8" fmla="*/ 8 w 42"/>
                    <a:gd name="T9" fmla="*/ 35 h 42"/>
                    <a:gd name="T10" fmla="*/ 17 w 42"/>
                    <a:gd name="T11" fmla="*/ 42 h 42"/>
                    <a:gd name="T12" fmla="*/ 42 w 42"/>
                    <a:gd name="T13" fmla="*/ 1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2">
                      <a:moveTo>
                        <a:pt x="42" y="14"/>
                      </a:move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7" y="0"/>
                        <a:pt x="14" y="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0" y="16"/>
                        <a:pt x="1" y="28"/>
                        <a:pt x="8" y="3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15">
                  <a:extLst>
                    <a:ext uri="{FF2B5EF4-FFF2-40B4-BE49-F238E27FC236}">
                      <a16:creationId xmlns:a16="http://schemas.microsoft.com/office/drawing/2014/main" id="{DC345B47-EAA9-DC6B-FB8F-36A6E4001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3358" y="2919658"/>
                  <a:ext cx="257857" cy="239172"/>
                </a:xfrm>
                <a:custGeom>
                  <a:avLst/>
                  <a:gdLst>
                    <a:gd name="T0" fmla="*/ 2 w 29"/>
                    <a:gd name="T1" fmla="*/ 8 h 27"/>
                    <a:gd name="T2" fmla="*/ 1 w 29"/>
                    <a:gd name="T3" fmla="*/ 2 h 27"/>
                    <a:gd name="T4" fmla="*/ 7 w 29"/>
                    <a:gd name="T5" fmla="*/ 2 h 27"/>
                    <a:gd name="T6" fmla="*/ 27 w 29"/>
                    <a:gd name="T7" fmla="*/ 19 h 27"/>
                    <a:gd name="T8" fmla="*/ 27 w 29"/>
                    <a:gd name="T9" fmla="*/ 25 h 27"/>
                    <a:gd name="T10" fmla="*/ 22 w 29"/>
                    <a:gd name="T11" fmla="*/ 26 h 27"/>
                    <a:gd name="T12" fmla="*/ 2 w 29"/>
                    <a:gd name="T1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7">
                      <a:moveTo>
                        <a:pt x="2" y="8"/>
                      </a:move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21"/>
                        <a:pt x="29" y="23"/>
                        <a:pt x="27" y="25"/>
                      </a:cubicBezTo>
                      <a:cubicBezTo>
                        <a:pt x="26" y="27"/>
                        <a:pt x="23" y="27"/>
                        <a:pt x="22" y="26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16">
                  <a:extLst>
                    <a:ext uri="{FF2B5EF4-FFF2-40B4-BE49-F238E27FC236}">
                      <a16:creationId xmlns:a16="http://schemas.microsoft.com/office/drawing/2014/main" id="{445BA989-37F4-1A90-8AB8-BF1841AA3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736" y="2957031"/>
                  <a:ext cx="168168" cy="254120"/>
                </a:xfrm>
                <a:custGeom>
                  <a:avLst/>
                  <a:gdLst>
                    <a:gd name="T0" fmla="*/ 2 w 19"/>
                    <a:gd name="T1" fmla="*/ 7 h 29"/>
                    <a:gd name="T2" fmla="*/ 9 w 19"/>
                    <a:gd name="T3" fmla="*/ 4 h 29"/>
                    <a:gd name="T4" fmla="*/ 14 w 19"/>
                    <a:gd name="T5" fmla="*/ 10 h 29"/>
                    <a:gd name="T6" fmla="*/ 18 w 19"/>
                    <a:gd name="T7" fmla="*/ 23 h 29"/>
                    <a:gd name="T8" fmla="*/ 16 w 19"/>
                    <a:gd name="T9" fmla="*/ 28 h 29"/>
                    <a:gd name="T10" fmla="*/ 11 w 19"/>
                    <a:gd name="T11" fmla="*/ 26 h 29"/>
                    <a:gd name="T12" fmla="*/ 7 w 19"/>
                    <a:gd name="T13" fmla="*/ 15 h 29"/>
                    <a:gd name="T14" fmla="*/ 2 w 19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9">
                      <a:moveTo>
                        <a:pt x="2" y="7"/>
                      </a:moveTo>
                      <a:cubicBezTo>
                        <a:pt x="0" y="2"/>
                        <a:pt x="7" y="0"/>
                        <a:pt x="9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5"/>
                        <a:pt x="18" y="27"/>
                        <a:pt x="16" y="28"/>
                      </a:cubicBezTo>
                      <a:cubicBezTo>
                        <a:pt x="14" y="29"/>
                        <a:pt x="11" y="28"/>
                        <a:pt x="11" y="26"/>
                      </a:cubicBezTo>
                      <a:cubicBezTo>
                        <a:pt x="7" y="15"/>
                        <a:pt x="7" y="15"/>
                        <a:pt x="7" y="15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7">
                  <a:extLst>
                    <a:ext uri="{FF2B5EF4-FFF2-40B4-BE49-F238E27FC236}">
                      <a16:creationId xmlns:a16="http://schemas.microsoft.com/office/drawing/2014/main" id="{2FFAD1E7-6F0A-36A7-F71B-830601E09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3197" y="4212677"/>
                  <a:ext cx="627824" cy="302702"/>
                </a:xfrm>
                <a:custGeom>
                  <a:avLst/>
                  <a:gdLst>
                    <a:gd name="T0" fmla="*/ 23 w 71"/>
                    <a:gd name="T1" fmla="*/ 0 h 34"/>
                    <a:gd name="T2" fmla="*/ 49 w 71"/>
                    <a:gd name="T3" fmla="*/ 0 h 34"/>
                    <a:gd name="T4" fmla="*/ 49 w 71"/>
                    <a:gd name="T5" fmla="*/ 0 h 34"/>
                    <a:gd name="T6" fmla="*/ 49 w 71"/>
                    <a:gd name="T7" fmla="*/ 0 h 34"/>
                    <a:gd name="T8" fmla="*/ 65 w 71"/>
                    <a:gd name="T9" fmla="*/ 7 h 34"/>
                    <a:gd name="T10" fmla="*/ 71 w 71"/>
                    <a:gd name="T11" fmla="*/ 22 h 34"/>
                    <a:gd name="T12" fmla="*/ 71 w 71"/>
                    <a:gd name="T13" fmla="*/ 22 h 34"/>
                    <a:gd name="T14" fmla="*/ 71 w 71"/>
                    <a:gd name="T15" fmla="*/ 22 h 34"/>
                    <a:gd name="T16" fmla="*/ 71 w 71"/>
                    <a:gd name="T17" fmla="*/ 34 h 34"/>
                    <a:gd name="T18" fmla="*/ 62 w 71"/>
                    <a:gd name="T19" fmla="*/ 34 h 34"/>
                    <a:gd name="T20" fmla="*/ 62 w 71"/>
                    <a:gd name="T21" fmla="*/ 22 h 34"/>
                    <a:gd name="T22" fmla="*/ 62 w 71"/>
                    <a:gd name="T23" fmla="*/ 22 h 34"/>
                    <a:gd name="T24" fmla="*/ 62 w 71"/>
                    <a:gd name="T25" fmla="*/ 22 h 34"/>
                    <a:gd name="T26" fmla="*/ 58 w 71"/>
                    <a:gd name="T27" fmla="*/ 14 h 34"/>
                    <a:gd name="T28" fmla="*/ 49 w 71"/>
                    <a:gd name="T29" fmla="*/ 10 h 34"/>
                    <a:gd name="T30" fmla="*/ 49 w 71"/>
                    <a:gd name="T31" fmla="*/ 10 h 34"/>
                    <a:gd name="T32" fmla="*/ 49 w 71"/>
                    <a:gd name="T33" fmla="*/ 10 h 34"/>
                    <a:gd name="T34" fmla="*/ 23 w 71"/>
                    <a:gd name="T35" fmla="*/ 10 h 34"/>
                    <a:gd name="T36" fmla="*/ 23 w 71"/>
                    <a:gd name="T37" fmla="*/ 10 h 34"/>
                    <a:gd name="T38" fmla="*/ 23 w 71"/>
                    <a:gd name="T39" fmla="*/ 10 h 34"/>
                    <a:gd name="T40" fmla="*/ 14 w 71"/>
                    <a:gd name="T41" fmla="*/ 14 h 34"/>
                    <a:gd name="T42" fmla="*/ 10 w 71"/>
                    <a:gd name="T43" fmla="*/ 22 h 34"/>
                    <a:gd name="T44" fmla="*/ 10 w 71"/>
                    <a:gd name="T45" fmla="*/ 22 h 34"/>
                    <a:gd name="T46" fmla="*/ 10 w 71"/>
                    <a:gd name="T47" fmla="*/ 22 h 34"/>
                    <a:gd name="T48" fmla="*/ 10 w 71"/>
                    <a:gd name="T49" fmla="*/ 34 h 34"/>
                    <a:gd name="T50" fmla="*/ 0 w 71"/>
                    <a:gd name="T51" fmla="*/ 34 h 34"/>
                    <a:gd name="T52" fmla="*/ 0 w 71"/>
                    <a:gd name="T53" fmla="*/ 22 h 34"/>
                    <a:gd name="T54" fmla="*/ 0 w 71"/>
                    <a:gd name="T55" fmla="*/ 22 h 34"/>
                    <a:gd name="T56" fmla="*/ 0 w 71"/>
                    <a:gd name="T57" fmla="*/ 22 h 34"/>
                    <a:gd name="T58" fmla="*/ 7 w 71"/>
                    <a:gd name="T59" fmla="*/ 7 h 34"/>
                    <a:gd name="T60" fmla="*/ 23 w 71"/>
                    <a:gd name="T61" fmla="*/ 0 h 34"/>
                    <a:gd name="T62" fmla="*/ 23 w 71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34">
                      <a:moveTo>
                        <a:pt x="23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5" y="0"/>
                        <a:pt x="61" y="3"/>
                        <a:pt x="65" y="7"/>
                      </a:cubicBezTo>
                      <a:cubicBezTo>
                        <a:pt x="69" y="11"/>
                        <a:pt x="71" y="16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19"/>
                        <a:pt x="60" y="16"/>
                        <a:pt x="58" y="14"/>
                      </a:cubicBezTo>
                      <a:cubicBezTo>
                        <a:pt x="56" y="11"/>
                        <a:pt x="53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4" y="14"/>
                      </a:cubicBezTo>
                      <a:cubicBezTo>
                        <a:pt x="11" y="16"/>
                        <a:pt x="10" y="19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3" y="11"/>
                        <a:pt x="7" y="7"/>
                      </a:cubicBezTo>
                      <a:cubicBezTo>
                        <a:pt x="11" y="3"/>
                        <a:pt x="17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7C7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319">
                  <a:extLst>
                    <a:ext uri="{FF2B5EF4-FFF2-40B4-BE49-F238E27FC236}">
                      <a16:creationId xmlns:a16="http://schemas.microsoft.com/office/drawing/2014/main" id="{9D33B85E-B57C-4CDC-2810-ACF7DD6AE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9389" y="4470534"/>
                  <a:ext cx="1322914" cy="982844"/>
                </a:xfrm>
                <a:prstGeom prst="rect">
                  <a:avLst/>
                </a:pr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20">
                  <a:extLst>
                    <a:ext uri="{FF2B5EF4-FFF2-40B4-BE49-F238E27FC236}">
                      <a16:creationId xmlns:a16="http://schemas.microsoft.com/office/drawing/2014/main" id="{A6966DEB-E788-764C-A5EF-AC65AC886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9389" y="4515379"/>
                  <a:ext cx="1322914" cy="646510"/>
                </a:xfrm>
                <a:custGeom>
                  <a:avLst/>
                  <a:gdLst>
                    <a:gd name="T0" fmla="*/ 354 w 354"/>
                    <a:gd name="T1" fmla="*/ 0 h 173"/>
                    <a:gd name="T2" fmla="*/ 354 w 354"/>
                    <a:gd name="T3" fmla="*/ 133 h 173"/>
                    <a:gd name="T4" fmla="*/ 182 w 354"/>
                    <a:gd name="T5" fmla="*/ 173 h 173"/>
                    <a:gd name="T6" fmla="*/ 0 w 354"/>
                    <a:gd name="T7" fmla="*/ 133 h 173"/>
                    <a:gd name="T8" fmla="*/ 0 w 354"/>
                    <a:gd name="T9" fmla="*/ 0 h 173"/>
                    <a:gd name="T10" fmla="*/ 354 w 354"/>
                    <a:gd name="T11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4" h="173">
                      <a:moveTo>
                        <a:pt x="354" y="0"/>
                      </a:moveTo>
                      <a:lnTo>
                        <a:pt x="354" y="133"/>
                      </a:lnTo>
                      <a:lnTo>
                        <a:pt x="182" y="173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420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321">
                  <a:extLst>
                    <a:ext uri="{FF2B5EF4-FFF2-40B4-BE49-F238E27FC236}">
                      <a16:creationId xmlns:a16="http://schemas.microsoft.com/office/drawing/2014/main" id="{B305F66F-2A4D-3AF1-E09B-7840BCE95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2018" y="4451848"/>
                  <a:ext cx="1397655" cy="683881"/>
                </a:xfrm>
                <a:custGeom>
                  <a:avLst/>
                  <a:gdLst>
                    <a:gd name="T0" fmla="*/ 0 w 374"/>
                    <a:gd name="T1" fmla="*/ 0 h 183"/>
                    <a:gd name="T2" fmla="*/ 374 w 374"/>
                    <a:gd name="T3" fmla="*/ 0 h 183"/>
                    <a:gd name="T4" fmla="*/ 374 w 374"/>
                    <a:gd name="T5" fmla="*/ 140 h 183"/>
                    <a:gd name="T6" fmla="*/ 194 w 374"/>
                    <a:gd name="T7" fmla="*/ 183 h 183"/>
                    <a:gd name="T8" fmla="*/ 0 w 374"/>
                    <a:gd name="T9" fmla="*/ 140 h 183"/>
                    <a:gd name="T10" fmla="*/ 0 w 374"/>
                    <a:gd name="T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183">
                      <a:moveTo>
                        <a:pt x="0" y="0"/>
                      </a:moveTo>
                      <a:lnTo>
                        <a:pt x="374" y="0"/>
                      </a:lnTo>
                      <a:lnTo>
                        <a:pt x="374" y="140"/>
                      </a:lnTo>
                      <a:lnTo>
                        <a:pt x="194" y="183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322">
                  <a:extLst>
                    <a:ext uri="{FF2B5EF4-FFF2-40B4-BE49-F238E27FC236}">
                      <a16:creationId xmlns:a16="http://schemas.microsoft.com/office/drawing/2014/main" id="{34C96AAD-A676-B8E4-F422-4BE9C319D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149482" cy="14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Rectangle 323">
                  <a:extLst>
                    <a:ext uri="{FF2B5EF4-FFF2-40B4-BE49-F238E27FC236}">
                      <a16:creationId xmlns:a16="http://schemas.microsoft.com/office/drawing/2014/main" id="{2580C58A-BBD9-EDC4-9E70-A586FFB41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78479" cy="149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324">
                  <a:extLst>
                    <a:ext uri="{FF2B5EF4-FFF2-40B4-BE49-F238E27FC236}">
                      <a16:creationId xmlns:a16="http://schemas.microsoft.com/office/drawing/2014/main" id="{46FAE87C-F1F9-30E5-9099-A491F7291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6520" y="4089356"/>
                  <a:ext cx="362495" cy="291490"/>
                </a:xfrm>
                <a:custGeom>
                  <a:avLst/>
                  <a:gdLst>
                    <a:gd name="T0" fmla="*/ 40 w 41"/>
                    <a:gd name="T1" fmla="*/ 0 h 33"/>
                    <a:gd name="T2" fmla="*/ 40 w 41"/>
                    <a:gd name="T3" fmla="*/ 11 h 33"/>
                    <a:gd name="T4" fmla="*/ 21 w 41"/>
                    <a:gd name="T5" fmla="*/ 32 h 33"/>
                    <a:gd name="T6" fmla="*/ 21 w 41"/>
                    <a:gd name="T7" fmla="*/ 32 h 33"/>
                    <a:gd name="T8" fmla="*/ 1 w 41"/>
                    <a:gd name="T9" fmla="*/ 14 h 33"/>
                    <a:gd name="T10" fmla="*/ 0 w 41"/>
                    <a:gd name="T11" fmla="*/ 2 h 33"/>
                    <a:gd name="T12" fmla="*/ 40 w 4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0" y="0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22"/>
                        <a:pt x="32" y="31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11" y="33"/>
                        <a:pt x="1" y="24"/>
                        <a:pt x="1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71AA43B4-FB59-7516-D3FF-ADB9738A3280}"/>
              </a:ext>
            </a:extLst>
          </p:cNvPr>
          <p:cNvSpPr/>
          <p:nvPr/>
        </p:nvSpPr>
        <p:spPr>
          <a:xfrm>
            <a:off x="3203126" y="5248516"/>
            <a:ext cx="2205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㈜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신한오토텍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사업장  아산시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권곡동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9" name="Group 2">
            <a:extLst>
              <a:ext uri="{FF2B5EF4-FFF2-40B4-BE49-F238E27FC236}">
                <a16:creationId xmlns:a16="http://schemas.microsoft.com/office/drawing/2014/main" id="{DDEE437C-DA85-0277-265F-F7B506944689}"/>
              </a:ext>
            </a:extLst>
          </p:cNvPr>
          <p:cNvGrpSpPr/>
          <p:nvPr/>
        </p:nvGrpSpPr>
        <p:grpSpPr>
          <a:xfrm>
            <a:off x="8753216" y="2292605"/>
            <a:ext cx="2612800" cy="2711831"/>
            <a:chOff x="4824227" y="1818530"/>
            <a:chExt cx="2612800" cy="2711831"/>
          </a:xfrm>
        </p:grpSpPr>
        <p:grpSp>
          <p:nvGrpSpPr>
            <p:cNvPr id="240" name="Group 269">
              <a:extLst>
                <a:ext uri="{FF2B5EF4-FFF2-40B4-BE49-F238E27FC236}">
                  <a16:creationId xmlns:a16="http://schemas.microsoft.com/office/drawing/2014/main" id="{2C5DA232-D3FE-1852-AB81-7599E25523CE}"/>
                </a:ext>
              </a:extLst>
            </p:cNvPr>
            <p:cNvGrpSpPr/>
            <p:nvPr/>
          </p:nvGrpSpPr>
          <p:grpSpPr>
            <a:xfrm flipH="1">
              <a:off x="4824227" y="1818530"/>
              <a:ext cx="1396765" cy="2639666"/>
              <a:chOff x="8199726" y="980132"/>
              <a:chExt cx="2899947" cy="5325290"/>
            </a:xfrm>
          </p:grpSpPr>
          <p:sp>
            <p:nvSpPr>
              <p:cNvPr id="277" name="Freeform 303">
                <a:extLst>
                  <a:ext uri="{FF2B5EF4-FFF2-40B4-BE49-F238E27FC236}">
                    <a16:creationId xmlns:a16="http://schemas.microsoft.com/office/drawing/2014/main" id="{12A44EE2-CCDA-87F6-3184-3876F1F9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2045" y="3106512"/>
                <a:ext cx="930525" cy="762357"/>
              </a:xfrm>
              <a:custGeom>
                <a:avLst/>
                <a:gdLst>
                  <a:gd name="T0" fmla="*/ 65 w 105"/>
                  <a:gd name="T1" fmla="*/ 86 h 86"/>
                  <a:gd name="T2" fmla="*/ 8 w 105"/>
                  <a:gd name="T3" fmla="*/ 34 h 86"/>
                  <a:gd name="T4" fmla="*/ 7 w 105"/>
                  <a:gd name="T5" fmla="*/ 8 h 86"/>
                  <a:gd name="T6" fmla="*/ 7 w 105"/>
                  <a:gd name="T7" fmla="*/ 8 h 86"/>
                  <a:gd name="T8" fmla="*/ 33 w 105"/>
                  <a:gd name="T9" fmla="*/ 7 h 86"/>
                  <a:gd name="T10" fmla="*/ 105 w 105"/>
                  <a:gd name="T11" fmla="*/ 72 h 86"/>
                  <a:gd name="T12" fmla="*/ 101 w 105"/>
                  <a:gd name="T13" fmla="*/ 76 h 86"/>
                  <a:gd name="T14" fmla="*/ 65 w 105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86">
                    <a:moveTo>
                      <a:pt x="65" y="86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0" y="27"/>
                      <a:pt x="0" y="15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0"/>
                      <a:pt x="26" y="0"/>
                      <a:pt x="33" y="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1" y="76"/>
                      <a:pt x="101" y="76"/>
                      <a:pt x="101" y="76"/>
                    </a:cubicBez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8" name="Group 271">
                <a:extLst>
                  <a:ext uri="{FF2B5EF4-FFF2-40B4-BE49-F238E27FC236}">
                    <a16:creationId xmlns:a16="http://schemas.microsoft.com/office/drawing/2014/main" id="{E5DD22F1-3B61-195F-E96C-BC3F100630F4}"/>
                  </a:ext>
                </a:extLst>
              </p:cNvPr>
              <p:cNvGrpSpPr/>
              <p:nvPr/>
            </p:nvGrpSpPr>
            <p:grpSpPr>
              <a:xfrm>
                <a:off x="8199726" y="980132"/>
                <a:ext cx="2899947" cy="5325290"/>
                <a:chOff x="8199726" y="980132"/>
                <a:chExt cx="2899947" cy="5325290"/>
              </a:xfrm>
            </p:grpSpPr>
            <p:sp>
              <p:nvSpPr>
                <p:cNvPr id="279" name="Freeform 282">
                  <a:extLst>
                    <a:ext uri="{FF2B5EF4-FFF2-40B4-BE49-F238E27FC236}">
                      <a16:creationId xmlns:a16="http://schemas.microsoft.com/office/drawing/2014/main" id="{9BA0BFB2-4E30-351F-BFE3-AE990AE91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1061321" cy="1887208"/>
                </a:xfrm>
                <a:custGeom>
                  <a:avLst/>
                  <a:gdLst>
                    <a:gd name="T0" fmla="*/ 31 w 120"/>
                    <a:gd name="T1" fmla="*/ 0 h 213"/>
                    <a:gd name="T2" fmla="*/ 31 w 120"/>
                    <a:gd name="T3" fmla="*/ 0 h 213"/>
                    <a:gd name="T4" fmla="*/ 33 w 120"/>
                    <a:gd name="T5" fmla="*/ 0 h 213"/>
                    <a:gd name="T6" fmla="*/ 88 w 120"/>
                    <a:gd name="T7" fmla="*/ 0 h 213"/>
                    <a:gd name="T8" fmla="*/ 90 w 120"/>
                    <a:gd name="T9" fmla="*/ 0 h 213"/>
                    <a:gd name="T10" fmla="*/ 90 w 120"/>
                    <a:gd name="T11" fmla="*/ 0 h 213"/>
                    <a:gd name="T12" fmla="*/ 92 w 120"/>
                    <a:gd name="T13" fmla="*/ 0 h 213"/>
                    <a:gd name="T14" fmla="*/ 120 w 120"/>
                    <a:gd name="T15" fmla="*/ 0 h 213"/>
                    <a:gd name="T16" fmla="*/ 120 w 120"/>
                    <a:gd name="T17" fmla="*/ 7 h 213"/>
                    <a:gd name="T18" fmla="*/ 120 w 120"/>
                    <a:gd name="T19" fmla="*/ 8 h 213"/>
                    <a:gd name="T20" fmla="*/ 120 w 120"/>
                    <a:gd name="T21" fmla="*/ 211 h 213"/>
                    <a:gd name="T22" fmla="*/ 120 w 120"/>
                    <a:gd name="T23" fmla="*/ 213 h 213"/>
                    <a:gd name="T24" fmla="*/ 62 w 120"/>
                    <a:gd name="T25" fmla="*/ 213 h 213"/>
                    <a:gd name="T26" fmla="*/ 62 w 120"/>
                    <a:gd name="T27" fmla="*/ 211 h 213"/>
                    <a:gd name="T28" fmla="*/ 62 w 120"/>
                    <a:gd name="T29" fmla="*/ 90 h 213"/>
                    <a:gd name="T30" fmla="*/ 62 w 120"/>
                    <a:gd name="T31" fmla="*/ 89 h 213"/>
                    <a:gd name="T32" fmla="*/ 62 w 120"/>
                    <a:gd name="T33" fmla="*/ 39 h 213"/>
                    <a:gd name="T34" fmla="*/ 60 w 120"/>
                    <a:gd name="T35" fmla="*/ 34 h 213"/>
                    <a:gd name="T36" fmla="*/ 60 w 120"/>
                    <a:gd name="T37" fmla="*/ 34 h 213"/>
                    <a:gd name="T38" fmla="*/ 58 w 120"/>
                    <a:gd name="T39" fmla="*/ 38 h 213"/>
                    <a:gd name="T40" fmla="*/ 58 w 120"/>
                    <a:gd name="T41" fmla="*/ 38 h 213"/>
                    <a:gd name="T42" fmla="*/ 58 w 120"/>
                    <a:gd name="T43" fmla="*/ 211 h 213"/>
                    <a:gd name="T44" fmla="*/ 58 w 120"/>
                    <a:gd name="T45" fmla="*/ 213 h 213"/>
                    <a:gd name="T46" fmla="*/ 1 w 120"/>
                    <a:gd name="T47" fmla="*/ 213 h 213"/>
                    <a:gd name="T48" fmla="*/ 0 w 120"/>
                    <a:gd name="T49" fmla="*/ 211 h 213"/>
                    <a:gd name="T50" fmla="*/ 0 w 120"/>
                    <a:gd name="T51" fmla="*/ 5 h 213"/>
                    <a:gd name="T52" fmla="*/ 1 w 120"/>
                    <a:gd name="T53" fmla="*/ 4 h 213"/>
                    <a:gd name="T54" fmla="*/ 1 w 120"/>
                    <a:gd name="T55" fmla="*/ 0 h 213"/>
                    <a:gd name="T56" fmla="*/ 29 w 120"/>
                    <a:gd name="T57" fmla="*/ 0 h 213"/>
                    <a:gd name="T58" fmla="*/ 31 w 120"/>
                    <a:gd name="T5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9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1" y="0"/>
                        <a:pt x="91" y="0"/>
                        <a:pt x="9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8"/>
                        <a:pt x="120" y="8"/>
                      </a:cubicBezTo>
                      <a:cubicBezTo>
                        <a:pt x="120" y="211"/>
                        <a:pt x="120" y="211"/>
                        <a:pt x="120" y="211"/>
                      </a:cubicBezTo>
                      <a:cubicBezTo>
                        <a:pt x="120" y="212"/>
                        <a:pt x="120" y="212"/>
                        <a:pt x="120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2" y="212"/>
                        <a:pt x="62" y="212"/>
                        <a:pt x="62" y="211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2" y="90"/>
                        <a:pt x="62" y="89"/>
                        <a:pt x="62" y="89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62" y="36"/>
                        <a:pt x="63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283">
                  <a:extLst>
                    <a:ext uri="{FF2B5EF4-FFF2-40B4-BE49-F238E27FC236}">
                      <a16:creationId xmlns:a16="http://schemas.microsoft.com/office/drawing/2014/main" id="{56491F15-4DBE-0B96-AED5-AE58F34F8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530660" cy="1887208"/>
                </a:xfrm>
                <a:custGeom>
                  <a:avLst/>
                  <a:gdLst>
                    <a:gd name="T0" fmla="*/ 31 w 60"/>
                    <a:gd name="T1" fmla="*/ 0 h 213"/>
                    <a:gd name="T2" fmla="*/ 31 w 60"/>
                    <a:gd name="T3" fmla="*/ 0 h 213"/>
                    <a:gd name="T4" fmla="*/ 33 w 60"/>
                    <a:gd name="T5" fmla="*/ 0 h 213"/>
                    <a:gd name="T6" fmla="*/ 60 w 60"/>
                    <a:gd name="T7" fmla="*/ 0 h 213"/>
                    <a:gd name="T8" fmla="*/ 60 w 60"/>
                    <a:gd name="T9" fmla="*/ 34 h 213"/>
                    <a:gd name="T10" fmla="*/ 60 w 60"/>
                    <a:gd name="T11" fmla="*/ 34 h 213"/>
                    <a:gd name="T12" fmla="*/ 60 w 60"/>
                    <a:gd name="T13" fmla="*/ 34 h 213"/>
                    <a:gd name="T14" fmla="*/ 58 w 60"/>
                    <a:gd name="T15" fmla="*/ 38 h 213"/>
                    <a:gd name="T16" fmla="*/ 58 w 60"/>
                    <a:gd name="T17" fmla="*/ 38 h 213"/>
                    <a:gd name="T18" fmla="*/ 58 w 60"/>
                    <a:gd name="T19" fmla="*/ 211 h 213"/>
                    <a:gd name="T20" fmla="*/ 58 w 60"/>
                    <a:gd name="T21" fmla="*/ 213 h 213"/>
                    <a:gd name="T22" fmla="*/ 1 w 60"/>
                    <a:gd name="T23" fmla="*/ 213 h 213"/>
                    <a:gd name="T24" fmla="*/ 0 w 60"/>
                    <a:gd name="T25" fmla="*/ 211 h 213"/>
                    <a:gd name="T26" fmla="*/ 0 w 60"/>
                    <a:gd name="T27" fmla="*/ 5 h 213"/>
                    <a:gd name="T28" fmla="*/ 1 w 60"/>
                    <a:gd name="T29" fmla="*/ 4 h 213"/>
                    <a:gd name="T30" fmla="*/ 1 w 60"/>
                    <a:gd name="T31" fmla="*/ 0 h 213"/>
                    <a:gd name="T32" fmla="*/ 29 w 60"/>
                    <a:gd name="T33" fmla="*/ 0 h 213"/>
                    <a:gd name="T34" fmla="*/ 31 w 60"/>
                    <a:gd name="T3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284">
                  <a:extLst>
                    <a:ext uri="{FF2B5EF4-FFF2-40B4-BE49-F238E27FC236}">
                      <a16:creationId xmlns:a16="http://schemas.microsoft.com/office/drawing/2014/main" id="{2FBC1043-39A1-44A1-1345-47F354761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0353" y="6028880"/>
                  <a:ext cx="541873" cy="276542"/>
                </a:xfrm>
                <a:custGeom>
                  <a:avLst/>
                  <a:gdLst>
                    <a:gd name="T0" fmla="*/ 30 w 61"/>
                    <a:gd name="T1" fmla="*/ 0 h 31"/>
                    <a:gd name="T2" fmla="*/ 30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2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1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0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19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8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0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4" y="27"/>
                        <a:pt x="52" y="27"/>
                      </a:cubicBezTo>
                      <a:cubicBezTo>
                        <a:pt x="50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3" y="27"/>
                        <a:pt x="41" y="27"/>
                      </a:cubicBezTo>
                      <a:cubicBezTo>
                        <a:pt x="39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2" y="27"/>
                        <a:pt x="30" y="27"/>
                      </a:cubicBezTo>
                      <a:cubicBezTo>
                        <a:pt x="28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1" y="27"/>
                        <a:pt x="19" y="27"/>
                      </a:cubicBezTo>
                      <a:cubicBezTo>
                        <a:pt x="17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0" y="27"/>
                        <a:pt x="8" y="27"/>
                      </a:cubicBezTo>
                      <a:cubicBezTo>
                        <a:pt x="6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285">
                  <a:extLst>
                    <a:ext uri="{FF2B5EF4-FFF2-40B4-BE49-F238E27FC236}">
                      <a16:creationId xmlns:a16="http://schemas.microsoft.com/office/drawing/2014/main" id="{41416433-7032-540E-B51F-CBE24C63D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879" y="6215733"/>
                  <a:ext cx="549347" cy="89688"/>
                </a:xfrm>
                <a:custGeom>
                  <a:avLst/>
                  <a:gdLst>
                    <a:gd name="T0" fmla="*/ 61 w 62"/>
                    <a:gd name="T1" fmla="*/ 0 h 10"/>
                    <a:gd name="T2" fmla="*/ 1 w 62"/>
                    <a:gd name="T3" fmla="*/ 0 h 10"/>
                    <a:gd name="T4" fmla="*/ 1 w 62"/>
                    <a:gd name="T5" fmla="*/ 10 h 10"/>
                    <a:gd name="T6" fmla="*/ 62 w 62"/>
                    <a:gd name="T7" fmla="*/ 10 h 10"/>
                    <a:gd name="T8" fmla="*/ 61 w 6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">
                      <a:moveTo>
                        <a:pt x="6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4" y="10"/>
                        <a:pt x="39" y="10"/>
                        <a:pt x="62" y="10"/>
                      </a:cubicBezTo>
                      <a:cubicBezTo>
                        <a:pt x="62" y="7"/>
                        <a:pt x="62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286">
                  <a:extLst>
                    <a:ext uri="{FF2B5EF4-FFF2-40B4-BE49-F238E27FC236}">
                      <a16:creationId xmlns:a16="http://schemas.microsoft.com/office/drawing/2014/main" id="{FA966467-F44E-4F9D-6625-00C5E681A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028880"/>
                  <a:ext cx="538134" cy="276542"/>
                </a:xfrm>
                <a:custGeom>
                  <a:avLst/>
                  <a:gdLst>
                    <a:gd name="T0" fmla="*/ 31 w 61"/>
                    <a:gd name="T1" fmla="*/ 0 h 31"/>
                    <a:gd name="T2" fmla="*/ 31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3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2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1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20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9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1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5" y="27"/>
                        <a:pt x="53" y="27"/>
                      </a:cubicBezTo>
                      <a:cubicBezTo>
                        <a:pt x="51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4" y="27"/>
                        <a:pt x="42" y="27"/>
                      </a:cubicBezTo>
                      <a:cubicBezTo>
                        <a:pt x="40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3" y="27"/>
                        <a:pt x="31" y="27"/>
                      </a:cubicBezTo>
                      <a:cubicBezTo>
                        <a:pt x="29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2" y="27"/>
                        <a:pt x="20" y="27"/>
                      </a:cubicBezTo>
                      <a:cubicBezTo>
                        <a:pt x="18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1" y="27"/>
                        <a:pt x="9" y="27"/>
                      </a:cubicBezTo>
                      <a:cubicBezTo>
                        <a:pt x="7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287">
                  <a:extLst>
                    <a:ext uri="{FF2B5EF4-FFF2-40B4-BE49-F238E27FC236}">
                      <a16:creationId xmlns:a16="http://schemas.microsoft.com/office/drawing/2014/main" id="{6EC624C1-AD6E-EF52-7C42-99E093BB8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215733"/>
                  <a:ext cx="538134" cy="89688"/>
                </a:xfrm>
                <a:custGeom>
                  <a:avLst/>
                  <a:gdLst>
                    <a:gd name="T0" fmla="*/ 61 w 61"/>
                    <a:gd name="T1" fmla="*/ 0 h 10"/>
                    <a:gd name="T2" fmla="*/ 61 w 61"/>
                    <a:gd name="T3" fmla="*/ 10 h 10"/>
                    <a:gd name="T4" fmla="*/ 0 w 61"/>
                    <a:gd name="T5" fmla="*/ 10 h 10"/>
                    <a:gd name="T6" fmla="*/ 0 w 61"/>
                    <a:gd name="T7" fmla="*/ 0 h 10"/>
                    <a:gd name="T8" fmla="*/ 61 w 61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">
                      <a:moveTo>
                        <a:pt x="61" y="0"/>
                      </a:moveTo>
                      <a:cubicBezTo>
                        <a:pt x="61" y="3"/>
                        <a:pt x="61" y="7"/>
                        <a:pt x="61" y="10"/>
                      </a:cubicBezTo>
                      <a:cubicBezTo>
                        <a:pt x="38" y="10"/>
                        <a:pt x="23" y="10"/>
                        <a:pt x="0" y="10"/>
                      </a:cubicBezTo>
                      <a:cubicBezTo>
                        <a:pt x="0" y="7"/>
                        <a:pt x="0" y="3"/>
                        <a:pt x="0" y="0"/>
                      </a:cubicBez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88">
                  <a:extLst>
                    <a:ext uri="{FF2B5EF4-FFF2-40B4-BE49-F238E27FC236}">
                      <a16:creationId xmlns:a16="http://schemas.microsoft.com/office/drawing/2014/main" id="{CC48D566-C315-ED21-8BB7-2D1A9B7D6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1786308" cy="1898418"/>
                </a:xfrm>
                <a:custGeom>
                  <a:avLst/>
                  <a:gdLst>
                    <a:gd name="T0" fmla="*/ 164 w 202"/>
                    <a:gd name="T1" fmla="*/ 78 h 214"/>
                    <a:gd name="T2" fmla="*/ 164 w 202"/>
                    <a:gd name="T3" fmla="*/ 131 h 214"/>
                    <a:gd name="T4" fmla="*/ 164 w 202"/>
                    <a:gd name="T5" fmla="*/ 214 h 214"/>
                    <a:gd name="T6" fmla="*/ 38 w 202"/>
                    <a:gd name="T7" fmla="*/ 214 h 214"/>
                    <a:gd name="T8" fmla="*/ 38 w 202"/>
                    <a:gd name="T9" fmla="*/ 131 h 214"/>
                    <a:gd name="T10" fmla="*/ 38 w 202"/>
                    <a:gd name="T11" fmla="*/ 127 h 214"/>
                    <a:gd name="T12" fmla="*/ 0 w 202"/>
                    <a:gd name="T13" fmla="*/ 127 h 214"/>
                    <a:gd name="T14" fmla="*/ 3 w 202"/>
                    <a:gd name="T15" fmla="*/ 41 h 214"/>
                    <a:gd name="T16" fmla="*/ 24 w 202"/>
                    <a:gd name="T17" fmla="*/ 11 h 214"/>
                    <a:gd name="T18" fmla="*/ 62 w 202"/>
                    <a:gd name="T19" fmla="*/ 0 h 214"/>
                    <a:gd name="T20" fmla="*/ 89 w 202"/>
                    <a:gd name="T21" fmla="*/ 0 h 214"/>
                    <a:gd name="T22" fmla="*/ 113 w 202"/>
                    <a:gd name="T23" fmla="*/ 0 h 214"/>
                    <a:gd name="T24" fmla="*/ 139 w 202"/>
                    <a:gd name="T25" fmla="*/ 0 h 214"/>
                    <a:gd name="T26" fmla="*/ 174 w 202"/>
                    <a:gd name="T27" fmla="*/ 10 h 214"/>
                    <a:gd name="T28" fmla="*/ 199 w 202"/>
                    <a:gd name="T29" fmla="*/ 46 h 214"/>
                    <a:gd name="T30" fmla="*/ 202 w 202"/>
                    <a:gd name="T31" fmla="*/ 115 h 214"/>
                    <a:gd name="T32" fmla="*/ 164 w 202"/>
                    <a:gd name="T33" fmla="*/ 115 h 214"/>
                    <a:gd name="T34" fmla="*/ 164 w 202"/>
                    <a:gd name="T35" fmla="*/ 78 h 214"/>
                    <a:gd name="T36" fmla="*/ 164 w 202"/>
                    <a:gd name="T37" fmla="*/ 7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2" h="214">
                      <a:moveTo>
                        <a:pt x="164" y="78"/>
                      </a:move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214"/>
                        <a:pt x="164" y="214"/>
                        <a:pt x="164" y="214"/>
                      </a:cubicBez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74" y="10"/>
                        <a:pt x="174" y="10"/>
                        <a:pt x="174" y="10"/>
                      </a:cubicBezTo>
                      <a:cubicBezTo>
                        <a:pt x="199" y="19"/>
                        <a:pt x="198" y="19"/>
                        <a:pt x="199" y="46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289">
                  <a:extLst>
                    <a:ext uri="{FF2B5EF4-FFF2-40B4-BE49-F238E27FC236}">
                      <a16:creationId xmlns:a16="http://schemas.microsoft.com/office/drawing/2014/main" id="{4BBD0C04-49D6-96E8-F7BD-9ECA342EC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885681" cy="1898418"/>
                </a:xfrm>
                <a:custGeom>
                  <a:avLst/>
                  <a:gdLst>
                    <a:gd name="T0" fmla="*/ 100 w 100"/>
                    <a:gd name="T1" fmla="*/ 214 h 214"/>
                    <a:gd name="T2" fmla="*/ 38 w 100"/>
                    <a:gd name="T3" fmla="*/ 214 h 214"/>
                    <a:gd name="T4" fmla="*/ 38 w 100"/>
                    <a:gd name="T5" fmla="*/ 131 h 214"/>
                    <a:gd name="T6" fmla="*/ 38 w 100"/>
                    <a:gd name="T7" fmla="*/ 127 h 214"/>
                    <a:gd name="T8" fmla="*/ 0 w 100"/>
                    <a:gd name="T9" fmla="*/ 127 h 214"/>
                    <a:gd name="T10" fmla="*/ 3 w 100"/>
                    <a:gd name="T11" fmla="*/ 41 h 214"/>
                    <a:gd name="T12" fmla="*/ 24 w 100"/>
                    <a:gd name="T13" fmla="*/ 11 h 214"/>
                    <a:gd name="T14" fmla="*/ 62 w 100"/>
                    <a:gd name="T15" fmla="*/ 0 h 214"/>
                    <a:gd name="T16" fmla="*/ 89 w 100"/>
                    <a:gd name="T17" fmla="*/ 0 h 214"/>
                    <a:gd name="T18" fmla="*/ 100 w 100"/>
                    <a:gd name="T19" fmla="*/ 0 h 214"/>
                    <a:gd name="T20" fmla="*/ 100 w 100"/>
                    <a:gd name="T21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214">
                      <a:moveTo>
                        <a:pt x="100" y="214"/>
                      </a:move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lnTo>
                        <a:pt x="100" y="214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90">
                  <a:extLst>
                    <a:ext uri="{FF2B5EF4-FFF2-40B4-BE49-F238E27FC236}">
                      <a16:creationId xmlns:a16="http://schemas.microsoft.com/office/drawing/2014/main" id="{D43CCBEF-34C8-AC65-4AA3-7DAFA4353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299308"/>
                  <a:ext cx="672668" cy="896892"/>
                </a:xfrm>
                <a:custGeom>
                  <a:avLst/>
                  <a:gdLst>
                    <a:gd name="T0" fmla="*/ 180 w 180"/>
                    <a:gd name="T1" fmla="*/ 71 h 240"/>
                    <a:gd name="T2" fmla="*/ 92 w 180"/>
                    <a:gd name="T3" fmla="*/ 240 h 240"/>
                    <a:gd name="T4" fmla="*/ 0 w 180"/>
                    <a:gd name="T5" fmla="*/ 71 h 240"/>
                    <a:gd name="T6" fmla="*/ 33 w 180"/>
                    <a:gd name="T7" fmla="*/ 69 h 240"/>
                    <a:gd name="T8" fmla="*/ 33 w 180"/>
                    <a:gd name="T9" fmla="*/ 0 h 240"/>
                    <a:gd name="T10" fmla="*/ 151 w 180"/>
                    <a:gd name="T11" fmla="*/ 0 h 240"/>
                    <a:gd name="T12" fmla="*/ 151 w 180"/>
                    <a:gd name="T13" fmla="*/ 69 h 240"/>
                    <a:gd name="T14" fmla="*/ 180 w 180"/>
                    <a:gd name="T15" fmla="*/ 7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40">
                      <a:moveTo>
                        <a:pt x="180" y="71"/>
                      </a:moveTo>
                      <a:lnTo>
                        <a:pt x="92" y="240"/>
                      </a:lnTo>
                      <a:lnTo>
                        <a:pt x="0" y="71"/>
                      </a:lnTo>
                      <a:lnTo>
                        <a:pt x="33" y="69"/>
                      </a:lnTo>
                      <a:lnTo>
                        <a:pt x="33" y="0"/>
                      </a:lnTo>
                      <a:lnTo>
                        <a:pt x="151" y="0"/>
                      </a:lnTo>
                      <a:lnTo>
                        <a:pt x="151" y="69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91">
                  <a:extLst>
                    <a:ext uri="{FF2B5EF4-FFF2-40B4-BE49-F238E27FC236}">
                      <a16:creationId xmlns:a16="http://schemas.microsoft.com/office/drawing/2014/main" id="{77002ABE-91FE-F879-4230-F8BC6BC7A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459658" cy="373704"/>
                </a:xfrm>
                <a:custGeom>
                  <a:avLst/>
                  <a:gdLst>
                    <a:gd name="T0" fmla="*/ 0 w 52"/>
                    <a:gd name="T1" fmla="*/ 29 h 42"/>
                    <a:gd name="T2" fmla="*/ 2 w 52"/>
                    <a:gd name="T3" fmla="*/ 29 h 42"/>
                    <a:gd name="T4" fmla="*/ 2 w 52"/>
                    <a:gd name="T5" fmla="*/ 0 h 42"/>
                    <a:gd name="T6" fmla="*/ 52 w 52"/>
                    <a:gd name="T7" fmla="*/ 0 h 42"/>
                    <a:gd name="T8" fmla="*/ 52 w 52"/>
                    <a:gd name="T9" fmla="*/ 29 h 42"/>
                    <a:gd name="T10" fmla="*/ 52 w 52"/>
                    <a:gd name="T11" fmla="*/ 29 h 42"/>
                    <a:gd name="T12" fmla="*/ 26 w 52"/>
                    <a:gd name="T13" fmla="*/ 42 h 42"/>
                    <a:gd name="T14" fmla="*/ 0 w 52"/>
                    <a:gd name="T15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46" y="37"/>
                        <a:pt x="37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0D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292">
                  <a:extLst>
                    <a:ext uri="{FF2B5EF4-FFF2-40B4-BE49-F238E27FC236}">
                      <a16:creationId xmlns:a16="http://schemas.microsoft.com/office/drawing/2014/main" id="{DE4DAADD-B56D-526E-C071-FD5A55843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440971" cy="284016"/>
                </a:xfrm>
                <a:custGeom>
                  <a:avLst/>
                  <a:gdLst>
                    <a:gd name="T0" fmla="*/ 0 w 50"/>
                    <a:gd name="T1" fmla="*/ 28 h 32"/>
                    <a:gd name="T2" fmla="*/ 0 w 50"/>
                    <a:gd name="T3" fmla="*/ 0 h 32"/>
                    <a:gd name="T4" fmla="*/ 50 w 50"/>
                    <a:gd name="T5" fmla="*/ 0 h 32"/>
                    <a:gd name="T6" fmla="*/ 50 w 50"/>
                    <a:gd name="T7" fmla="*/ 28 h 32"/>
                    <a:gd name="T8" fmla="*/ 25 w 50"/>
                    <a:gd name="T9" fmla="*/ 32 h 32"/>
                    <a:gd name="T10" fmla="*/ 0 w 50"/>
                    <a:gd name="T1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2" y="30"/>
                        <a:pt x="33" y="32"/>
                        <a:pt x="25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CAC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293">
                  <a:extLst>
                    <a:ext uri="{FF2B5EF4-FFF2-40B4-BE49-F238E27FC236}">
                      <a16:creationId xmlns:a16="http://schemas.microsoft.com/office/drawing/2014/main" id="{C690E6DE-894D-D793-A5D9-45E130A35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6894" y="2299308"/>
                  <a:ext cx="272805" cy="627824"/>
                </a:xfrm>
                <a:custGeom>
                  <a:avLst/>
                  <a:gdLst>
                    <a:gd name="T0" fmla="*/ 73 w 73"/>
                    <a:gd name="T1" fmla="*/ 168 h 168"/>
                    <a:gd name="T2" fmla="*/ 0 w 73"/>
                    <a:gd name="T3" fmla="*/ 71 h 168"/>
                    <a:gd name="T4" fmla="*/ 16 w 73"/>
                    <a:gd name="T5" fmla="*/ 69 h 168"/>
                    <a:gd name="T6" fmla="*/ 16 w 73"/>
                    <a:gd name="T7" fmla="*/ 0 h 168"/>
                    <a:gd name="T8" fmla="*/ 73 w 73"/>
                    <a:gd name="T9" fmla="*/ 0 h 168"/>
                    <a:gd name="T10" fmla="*/ 73 w 73"/>
                    <a:gd name="T11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68">
                      <a:moveTo>
                        <a:pt x="73" y="168"/>
                      </a:moveTo>
                      <a:lnTo>
                        <a:pt x="0" y="71"/>
                      </a:lnTo>
                      <a:lnTo>
                        <a:pt x="16" y="69"/>
                      </a:lnTo>
                      <a:lnTo>
                        <a:pt x="16" y="0"/>
                      </a:lnTo>
                      <a:lnTo>
                        <a:pt x="73" y="0"/>
                      </a:lnTo>
                      <a:lnTo>
                        <a:pt x="73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294">
                  <a:extLst>
                    <a:ext uri="{FF2B5EF4-FFF2-40B4-BE49-F238E27FC236}">
                      <a16:creationId xmlns:a16="http://schemas.microsoft.com/office/drawing/2014/main" id="{8BCBAAFA-83B6-ED47-3346-7F420DC65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231697" cy="373704"/>
                </a:xfrm>
                <a:custGeom>
                  <a:avLst/>
                  <a:gdLst>
                    <a:gd name="T0" fmla="*/ 0 w 26"/>
                    <a:gd name="T1" fmla="*/ 29 h 42"/>
                    <a:gd name="T2" fmla="*/ 2 w 26"/>
                    <a:gd name="T3" fmla="*/ 29 h 42"/>
                    <a:gd name="T4" fmla="*/ 2 w 26"/>
                    <a:gd name="T5" fmla="*/ 0 h 42"/>
                    <a:gd name="T6" fmla="*/ 26 w 26"/>
                    <a:gd name="T7" fmla="*/ 0 h 42"/>
                    <a:gd name="T8" fmla="*/ 26 w 26"/>
                    <a:gd name="T9" fmla="*/ 42 h 42"/>
                    <a:gd name="T10" fmla="*/ 26 w 26"/>
                    <a:gd name="T11" fmla="*/ 42 h 42"/>
                    <a:gd name="T12" fmla="*/ 0 w 26"/>
                    <a:gd name="T13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AE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295">
                  <a:extLst>
                    <a:ext uri="{FF2B5EF4-FFF2-40B4-BE49-F238E27FC236}">
                      <a16:creationId xmlns:a16="http://schemas.microsoft.com/office/drawing/2014/main" id="{04AE384A-76FE-A332-7591-040731040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213013" cy="284016"/>
                </a:xfrm>
                <a:custGeom>
                  <a:avLst/>
                  <a:gdLst>
                    <a:gd name="T0" fmla="*/ 0 w 24"/>
                    <a:gd name="T1" fmla="*/ 28 h 32"/>
                    <a:gd name="T2" fmla="*/ 0 w 24"/>
                    <a:gd name="T3" fmla="*/ 0 h 32"/>
                    <a:gd name="T4" fmla="*/ 24 w 24"/>
                    <a:gd name="T5" fmla="*/ 0 h 32"/>
                    <a:gd name="T6" fmla="*/ 24 w 24"/>
                    <a:gd name="T7" fmla="*/ 32 h 32"/>
                    <a:gd name="T8" fmla="*/ 0 w 2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DAD6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296">
                  <a:extLst>
                    <a:ext uri="{FF2B5EF4-FFF2-40B4-BE49-F238E27FC236}">
                      <a16:creationId xmlns:a16="http://schemas.microsoft.com/office/drawing/2014/main" id="{3E04DD37-6742-C7FA-759D-8FAF307CA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03455"/>
                  <a:ext cx="1412603" cy="1401393"/>
                </a:xfrm>
                <a:custGeom>
                  <a:avLst/>
                  <a:gdLst>
                    <a:gd name="T0" fmla="*/ 80 w 160"/>
                    <a:gd name="T1" fmla="*/ 0 h 158"/>
                    <a:gd name="T2" fmla="*/ 85 w 160"/>
                    <a:gd name="T3" fmla="*/ 1 h 158"/>
                    <a:gd name="T4" fmla="*/ 139 w 160"/>
                    <a:gd name="T5" fmla="*/ 1 h 158"/>
                    <a:gd name="T6" fmla="*/ 143 w 160"/>
                    <a:gd name="T7" fmla="*/ 18 h 158"/>
                    <a:gd name="T8" fmla="*/ 160 w 160"/>
                    <a:gd name="T9" fmla="*/ 35 h 158"/>
                    <a:gd name="T10" fmla="*/ 160 w 160"/>
                    <a:gd name="T11" fmla="*/ 77 h 158"/>
                    <a:gd name="T12" fmla="*/ 159 w 160"/>
                    <a:gd name="T13" fmla="*/ 77 h 158"/>
                    <a:gd name="T14" fmla="*/ 159 w 160"/>
                    <a:gd name="T15" fmla="*/ 79 h 158"/>
                    <a:gd name="T16" fmla="*/ 80 w 160"/>
                    <a:gd name="T17" fmla="*/ 158 h 158"/>
                    <a:gd name="T18" fmla="*/ 0 w 160"/>
                    <a:gd name="T19" fmla="*/ 79 h 158"/>
                    <a:gd name="T20" fmla="*/ 0 w 160"/>
                    <a:gd name="T21" fmla="*/ 73 h 158"/>
                    <a:gd name="T22" fmla="*/ 0 w 160"/>
                    <a:gd name="T23" fmla="*/ 17 h 158"/>
                    <a:gd name="T24" fmla="*/ 12 w 160"/>
                    <a:gd name="T25" fmla="*/ 1 h 158"/>
                    <a:gd name="T26" fmla="*/ 75 w 160"/>
                    <a:gd name="T27" fmla="*/ 1 h 158"/>
                    <a:gd name="T28" fmla="*/ 80 w 160"/>
                    <a:gd name="T2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297">
                  <a:extLst>
                    <a:ext uri="{FF2B5EF4-FFF2-40B4-BE49-F238E27FC236}">
                      <a16:creationId xmlns:a16="http://schemas.microsoft.com/office/drawing/2014/main" id="{5D100B1F-447A-9B52-D4E9-3E8FAFA95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10929"/>
                  <a:ext cx="609140" cy="1382707"/>
                </a:xfrm>
                <a:custGeom>
                  <a:avLst/>
                  <a:gdLst>
                    <a:gd name="T0" fmla="*/ 69 w 69"/>
                    <a:gd name="T1" fmla="*/ 156 h 156"/>
                    <a:gd name="T2" fmla="*/ 0 w 69"/>
                    <a:gd name="T3" fmla="*/ 78 h 156"/>
                    <a:gd name="T4" fmla="*/ 0 w 69"/>
                    <a:gd name="T5" fmla="*/ 72 h 156"/>
                    <a:gd name="T6" fmla="*/ 0 w 69"/>
                    <a:gd name="T7" fmla="*/ 16 h 156"/>
                    <a:gd name="T8" fmla="*/ 12 w 69"/>
                    <a:gd name="T9" fmla="*/ 0 h 156"/>
                    <a:gd name="T10" fmla="*/ 69 w 69"/>
                    <a:gd name="T11" fmla="*/ 0 h 156"/>
                    <a:gd name="T12" fmla="*/ 69 w 69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298">
                  <a:extLst>
                    <a:ext uri="{FF2B5EF4-FFF2-40B4-BE49-F238E27FC236}">
                      <a16:creationId xmlns:a16="http://schemas.microsoft.com/office/drawing/2014/main" id="{F9387F33-6045-A852-3430-ADB3264EE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1483608" cy="594192"/>
                </a:xfrm>
                <a:custGeom>
                  <a:avLst/>
                  <a:gdLst>
                    <a:gd name="T0" fmla="*/ 168 w 168"/>
                    <a:gd name="T1" fmla="*/ 43 h 67"/>
                    <a:gd name="T2" fmla="*/ 168 w 168"/>
                    <a:gd name="T3" fmla="*/ 67 h 67"/>
                    <a:gd name="T4" fmla="*/ 143 w 168"/>
                    <a:gd name="T5" fmla="*/ 67 h 67"/>
                    <a:gd name="T6" fmla="*/ 136 w 168"/>
                    <a:gd name="T7" fmla="*/ 67 h 67"/>
                    <a:gd name="T8" fmla="*/ 136 w 168"/>
                    <a:gd name="T9" fmla="*/ 43 h 67"/>
                    <a:gd name="T10" fmla="*/ 135 w 168"/>
                    <a:gd name="T11" fmla="*/ 43 h 67"/>
                    <a:gd name="T12" fmla="*/ 119 w 168"/>
                    <a:gd name="T13" fmla="*/ 66 h 67"/>
                    <a:gd name="T14" fmla="*/ 110 w 168"/>
                    <a:gd name="T15" fmla="*/ 67 h 67"/>
                    <a:gd name="T16" fmla="*/ 109 w 168"/>
                    <a:gd name="T17" fmla="*/ 67 h 67"/>
                    <a:gd name="T18" fmla="*/ 107 w 168"/>
                    <a:gd name="T19" fmla="*/ 67 h 67"/>
                    <a:gd name="T20" fmla="*/ 107 w 168"/>
                    <a:gd name="T21" fmla="*/ 67 h 67"/>
                    <a:gd name="T22" fmla="*/ 88 w 168"/>
                    <a:gd name="T23" fmla="*/ 67 h 67"/>
                    <a:gd name="T24" fmla="*/ 88 w 168"/>
                    <a:gd name="T25" fmla="*/ 67 h 67"/>
                    <a:gd name="T26" fmla="*/ 88 w 168"/>
                    <a:gd name="T27" fmla="*/ 67 h 67"/>
                    <a:gd name="T28" fmla="*/ 24 w 168"/>
                    <a:gd name="T29" fmla="*/ 67 h 67"/>
                    <a:gd name="T30" fmla="*/ 0 w 168"/>
                    <a:gd name="T31" fmla="*/ 43 h 67"/>
                    <a:gd name="T32" fmla="*/ 0 w 168"/>
                    <a:gd name="T33" fmla="*/ 0 h 67"/>
                    <a:gd name="T34" fmla="*/ 41 w 168"/>
                    <a:gd name="T35" fmla="*/ 0 h 67"/>
                    <a:gd name="T36" fmla="*/ 90 w 168"/>
                    <a:gd name="T37" fmla="*/ 0 h 67"/>
                    <a:gd name="T38" fmla="*/ 90 w 168"/>
                    <a:gd name="T39" fmla="*/ 0 h 67"/>
                    <a:gd name="T40" fmla="*/ 116 w 168"/>
                    <a:gd name="T41" fmla="*/ 0 h 67"/>
                    <a:gd name="T42" fmla="*/ 116 w 168"/>
                    <a:gd name="T43" fmla="*/ 0 h 67"/>
                    <a:gd name="T44" fmla="*/ 124 w 168"/>
                    <a:gd name="T45" fmla="*/ 0 h 67"/>
                    <a:gd name="T46" fmla="*/ 168 w 168"/>
                    <a:gd name="T47" fmla="*/ 41 h 67"/>
                    <a:gd name="T48" fmla="*/ 168 w 168"/>
                    <a:gd name="T4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67">
                      <a:moveTo>
                        <a:pt x="168" y="43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43" y="67"/>
                        <a:pt x="143" y="67"/>
                        <a:pt x="143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4" y="54"/>
                        <a:pt x="128" y="63"/>
                        <a:pt x="119" y="66"/>
                      </a:cubicBezTo>
                      <a:cubicBezTo>
                        <a:pt x="116" y="67"/>
                        <a:pt x="113" y="67"/>
                        <a:pt x="110" y="67"/>
                      </a:cubicBezTo>
                      <a:cubicBezTo>
                        <a:pt x="110" y="67"/>
                        <a:pt x="109" y="67"/>
                        <a:pt x="10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8" y="0"/>
                        <a:pt x="167" y="18"/>
                        <a:pt x="168" y="41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299">
                  <a:extLst>
                    <a:ext uri="{FF2B5EF4-FFF2-40B4-BE49-F238E27FC236}">
                      <a16:creationId xmlns:a16="http://schemas.microsoft.com/office/drawing/2014/main" id="{C5F27289-1D7D-BFC9-0A4D-91B422EA9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691355" cy="594192"/>
                </a:xfrm>
                <a:custGeom>
                  <a:avLst/>
                  <a:gdLst>
                    <a:gd name="T0" fmla="*/ 78 w 78"/>
                    <a:gd name="T1" fmla="*/ 67 h 67"/>
                    <a:gd name="T2" fmla="*/ 24 w 78"/>
                    <a:gd name="T3" fmla="*/ 67 h 67"/>
                    <a:gd name="T4" fmla="*/ 0 w 78"/>
                    <a:gd name="T5" fmla="*/ 43 h 67"/>
                    <a:gd name="T6" fmla="*/ 0 w 78"/>
                    <a:gd name="T7" fmla="*/ 0 h 67"/>
                    <a:gd name="T8" fmla="*/ 41 w 78"/>
                    <a:gd name="T9" fmla="*/ 0 h 67"/>
                    <a:gd name="T10" fmla="*/ 78 w 78"/>
                    <a:gd name="T11" fmla="*/ 0 h 67"/>
                    <a:gd name="T12" fmla="*/ 78 w 78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7">
                      <a:moveTo>
                        <a:pt x="78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78" y="67"/>
                      </a:lnTo>
                      <a:close/>
                    </a:path>
                  </a:pathLst>
                </a:custGeom>
                <a:solidFill>
                  <a:srgbClr val="8A62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300">
                  <a:extLst>
                    <a:ext uri="{FF2B5EF4-FFF2-40B4-BE49-F238E27FC236}">
                      <a16:creationId xmlns:a16="http://schemas.microsoft.com/office/drawing/2014/main" id="{6D8430B7-6413-56A4-D474-5268CA123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1984" y="995806"/>
                  <a:ext cx="284015" cy="866996"/>
                </a:xfrm>
                <a:custGeom>
                  <a:avLst/>
                  <a:gdLst>
                    <a:gd name="T0" fmla="*/ 2 w 32"/>
                    <a:gd name="T1" fmla="*/ 0 h 98"/>
                    <a:gd name="T2" fmla="*/ 1 w 32"/>
                    <a:gd name="T3" fmla="*/ 16 h 98"/>
                    <a:gd name="T4" fmla="*/ 1 w 32"/>
                    <a:gd name="T5" fmla="*/ 80 h 98"/>
                    <a:gd name="T6" fmla="*/ 17 w 32"/>
                    <a:gd name="T7" fmla="*/ 98 h 98"/>
                    <a:gd name="T8" fmla="*/ 17 w 32"/>
                    <a:gd name="T9" fmla="*/ 98 h 98"/>
                    <a:gd name="T10" fmla="*/ 18 w 32"/>
                    <a:gd name="T11" fmla="*/ 98 h 98"/>
                    <a:gd name="T12" fmla="*/ 32 w 32"/>
                    <a:gd name="T13" fmla="*/ 98 h 98"/>
                    <a:gd name="T14" fmla="*/ 32 w 32"/>
                    <a:gd name="T15" fmla="*/ 82 h 98"/>
                    <a:gd name="T16" fmla="*/ 32 w 32"/>
                    <a:gd name="T17" fmla="*/ 80 h 98"/>
                    <a:gd name="T18" fmla="*/ 32 w 32"/>
                    <a:gd name="T19" fmla="*/ 36 h 98"/>
                    <a:gd name="T20" fmla="*/ 2 w 32"/>
                    <a:gd name="T2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98">
                      <a:moveTo>
                        <a:pt x="2" y="0"/>
                      </a:moveTo>
                      <a:cubicBezTo>
                        <a:pt x="0" y="3"/>
                        <a:pt x="1" y="9"/>
                        <a:pt x="1" y="16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1" y="90"/>
                        <a:pt x="8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8" y="98"/>
                        <a:pt x="18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2" y="81"/>
                        <a:pt x="32" y="81"/>
                        <a:pt x="32" y="8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0" y="19"/>
                        <a:pt x="18" y="5"/>
                        <a:pt x="2" y="0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302">
                  <a:extLst>
                    <a:ext uri="{FF2B5EF4-FFF2-40B4-BE49-F238E27FC236}">
                      <a16:creationId xmlns:a16="http://schemas.microsoft.com/office/drawing/2014/main" id="{B5FAD897-266A-6A85-6E6A-2C50F091A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4226" y="3532534"/>
                  <a:ext cx="467132" cy="396126"/>
                </a:xfrm>
                <a:custGeom>
                  <a:avLst/>
                  <a:gdLst>
                    <a:gd name="T0" fmla="*/ 53 w 53"/>
                    <a:gd name="T1" fmla="*/ 25 h 45"/>
                    <a:gd name="T2" fmla="*/ 39 w 53"/>
                    <a:gd name="T3" fmla="*/ 40 h 45"/>
                    <a:gd name="T4" fmla="*/ 28 w 53"/>
                    <a:gd name="T5" fmla="*/ 44 h 45"/>
                    <a:gd name="T6" fmla="*/ 16 w 53"/>
                    <a:gd name="T7" fmla="*/ 41 h 45"/>
                    <a:gd name="T8" fmla="*/ 0 w 53"/>
                    <a:gd name="T9" fmla="*/ 26 h 45"/>
                    <a:gd name="T10" fmla="*/ 25 w 53"/>
                    <a:gd name="T11" fmla="*/ 0 h 45"/>
                    <a:gd name="T12" fmla="*/ 53 w 53"/>
                    <a:gd name="T13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5">
                      <a:moveTo>
                        <a:pt x="53" y="25"/>
                      </a:move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6" y="43"/>
                        <a:pt x="32" y="44"/>
                        <a:pt x="28" y="44"/>
                      </a:cubicBezTo>
                      <a:cubicBezTo>
                        <a:pt x="23" y="45"/>
                        <a:pt x="20" y="44"/>
                        <a:pt x="16" y="41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305">
                  <a:extLst>
                    <a:ext uri="{FF2B5EF4-FFF2-40B4-BE49-F238E27FC236}">
                      <a16:creationId xmlns:a16="http://schemas.microsoft.com/office/drawing/2014/main" id="{0C29EBF1-6BD1-FC65-920D-3B43E27CD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3992" y="3353157"/>
                  <a:ext cx="336334" cy="1020215"/>
                </a:xfrm>
                <a:custGeom>
                  <a:avLst/>
                  <a:gdLst>
                    <a:gd name="T0" fmla="*/ 38 w 38"/>
                    <a:gd name="T1" fmla="*/ 20 h 115"/>
                    <a:gd name="T2" fmla="*/ 38 w 38"/>
                    <a:gd name="T3" fmla="*/ 96 h 115"/>
                    <a:gd name="T4" fmla="*/ 19 w 38"/>
                    <a:gd name="T5" fmla="*/ 115 h 115"/>
                    <a:gd name="T6" fmla="*/ 19 w 38"/>
                    <a:gd name="T7" fmla="*/ 115 h 115"/>
                    <a:gd name="T8" fmla="*/ 0 w 38"/>
                    <a:gd name="T9" fmla="*/ 96 h 115"/>
                    <a:gd name="T10" fmla="*/ 0 w 38"/>
                    <a:gd name="T11" fmla="*/ 0 h 115"/>
                    <a:gd name="T12" fmla="*/ 6 w 38"/>
                    <a:gd name="T13" fmla="*/ 0 h 115"/>
                    <a:gd name="T14" fmla="*/ 38 w 38"/>
                    <a:gd name="T15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115">
                      <a:moveTo>
                        <a:pt x="38" y="20"/>
                      </a:move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38" y="106"/>
                        <a:pt x="30" y="115"/>
                        <a:pt x="19" y="115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9" y="115"/>
                        <a:pt x="0" y="10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306">
                  <a:extLst>
                    <a:ext uri="{FF2B5EF4-FFF2-40B4-BE49-F238E27FC236}">
                      <a16:creationId xmlns:a16="http://schemas.microsoft.com/office/drawing/2014/main" id="{FF1DF000-B9C3-342C-4219-8DBC3EB1CF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201800" cy="213014"/>
                </a:xfrm>
                <a:custGeom>
                  <a:avLst/>
                  <a:gdLst>
                    <a:gd name="T0" fmla="*/ 0 w 54"/>
                    <a:gd name="T1" fmla="*/ 14 h 57"/>
                    <a:gd name="T2" fmla="*/ 28 w 54"/>
                    <a:gd name="T3" fmla="*/ 57 h 57"/>
                    <a:gd name="T4" fmla="*/ 54 w 54"/>
                    <a:gd name="T5" fmla="*/ 14 h 57"/>
                    <a:gd name="T6" fmla="*/ 28 w 54"/>
                    <a:gd name="T7" fmla="*/ 0 h 57"/>
                    <a:gd name="T8" fmla="*/ 0 w 54"/>
                    <a:gd name="T9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7">
                      <a:moveTo>
                        <a:pt x="0" y="14"/>
                      </a:moveTo>
                      <a:lnTo>
                        <a:pt x="28" y="57"/>
                      </a:lnTo>
                      <a:lnTo>
                        <a:pt x="54" y="14"/>
                      </a:lnTo>
                      <a:lnTo>
                        <a:pt x="28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307">
                  <a:extLst>
                    <a:ext uri="{FF2B5EF4-FFF2-40B4-BE49-F238E27FC236}">
                      <a16:creationId xmlns:a16="http://schemas.microsoft.com/office/drawing/2014/main" id="{7E3A1F8F-1C54-2C8A-2E3B-27B01CB40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89689" cy="194325"/>
                </a:xfrm>
                <a:custGeom>
                  <a:avLst/>
                  <a:gdLst>
                    <a:gd name="T0" fmla="*/ 0 w 24"/>
                    <a:gd name="T1" fmla="*/ 14 h 52"/>
                    <a:gd name="T2" fmla="*/ 24 w 24"/>
                    <a:gd name="T3" fmla="*/ 52 h 52"/>
                    <a:gd name="T4" fmla="*/ 24 w 24"/>
                    <a:gd name="T5" fmla="*/ 0 h 52"/>
                    <a:gd name="T6" fmla="*/ 0 w 24"/>
                    <a:gd name="T7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52">
                      <a:moveTo>
                        <a:pt x="0" y="1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308">
                  <a:extLst>
                    <a:ext uri="{FF2B5EF4-FFF2-40B4-BE49-F238E27FC236}">
                      <a16:creationId xmlns:a16="http://schemas.microsoft.com/office/drawing/2014/main" id="{F8710C6D-73FC-BDFD-C8FE-4322B0B7E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557166"/>
                  <a:ext cx="336334" cy="239172"/>
                </a:xfrm>
                <a:custGeom>
                  <a:avLst/>
                  <a:gdLst>
                    <a:gd name="T0" fmla="*/ 33 w 90"/>
                    <a:gd name="T1" fmla="*/ 0 h 64"/>
                    <a:gd name="T2" fmla="*/ 0 w 90"/>
                    <a:gd name="T3" fmla="*/ 0 h 64"/>
                    <a:gd name="T4" fmla="*/ 35 w 90"/>
                    <a:gd name="T5" fmla="*/ 64 h 64"/>
                    <a:gd name="T6" fmla="*/ 90 w 90"/>
                    <a:gd name="T7" fmla="*/ 31 h 64"/>
                    <a:gd name="T8" fmla="*/ 33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35" y="64"/>
                      </a:lnTo>
                      <a:lnTo>
                        <a:pt x="90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309">
                  <a:extLst>
                    <a:ext uri="{FF2B5EF4-FFF2-40B4-BE49-F238E27FC236}">
                      <a16:creationId xmlns:a16="http://schemas.microsoft.com/office/drawing/2014/main" id="{CD95A485-7F8A-3414-F45F-24FF0B310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7174" y="2557166"/>
                  <a:ext cx="336334" cy="239172"/>
                </a:xfrm>
                <a:custGeom>
                  <a:avLst/>
                  <a:gdLst>
                    <a:gd name="T0" fmla="*/ 57 w 90"/>
                    <a:gd name="T1" fmla="*/ 0 h 64"/>
                    <a:gd name="T2" fmla="*/ 90 w 90"/>
                    <a:gd name="T3" fmla="*/ 0 h 64"/>
                    <a:gd name="T4" fmla="*/ 55 w 90"/>
                    <a:gd name="T5" fmla="*/ 64 h 64"/>
                    <a:gd name="T6" fmla="*/ 0 w 90"/>
                    <a:gd name="T7" fmla="*/ 31 h 64"/>
                    <a:gd name="T8" fmla="*/ 57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57" y="0"/>
                      </a:moveTo>
                      <a:lnTo>
                        <a:pt x="90" y="0"/>
                      </a:lnTo>
                      <a:lnTo>
                        <a:pt x="55" y="64"/>
                      </a:lnTo>
                      <a:lnTo>
                        <a:pt x="0" y="3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310">
                  <a:extLst>
                    <a:ext uri="{FF2B5EF4-FFF2-40B4-BE49-F238E27FC236}">
                      <a16:creationId xmlns:a16="http://schemas.microsoft.com/office/drawing/2014/main" id="{74B021C7-9903-F7AA-B94E-2C96D3F04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785126"/>
                  <a:ext cx="168168" cy="411075"/>
                </a:xfrm>
                <a:custGeom>
                  <a:avLst/>
                  <a:gdLst>
                    <a:gd name="T0" fmla="*/ 0 w 45"/>
                    <a:gd name="T1" fmla="*/ 67 h 110"/>
                    <a:gd name="T2" fmla="*/ 23 w 45"/>
                    <a:gd name="T3" fmla="*/ 0 h 110"/>
                    <a:gd name="T4" fmla="*/ 45 w 45"/>
                    <a:gd name="T5" fmla="*/ 69 h 110"/>
                    <a:gd name="T6" fmla="*/ 23 w 45"/>
                    <a:gd name="T7" fmla="*/ 110 h 110"/>
                    <a:gd name="T8" fmla="*/ 0 w 45"/>
                    <a:gd name="T9" fmla="*/ 6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0">
                      <a:moveTo>
                        <a:pt x="0" y="67"/>
                      </a:moveTo>
                      <a:lnTo>
                        <a:pt x="23" y="0"/>
                      </a:lnTo>
                      <a:lnTo>
                        <a:pt x="45" y="69"/>
                      </a:lnTo>
                      <a:lnTo>
                        <a:pt x="23" y="11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311">
                  <a:extLst>
                    <a:ext uri="{FF2B5EF4-FFF2-40B4-BE49-F238E27FC236}">
                      <a16:creationId xmlns:a16="http://schemas.microsoft.com/office/drawing/2014/main" id="{16516980-9F91-268A-6199-F03962B6D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815022"/>
                  <a:ext cx="78479" cy="362494"/>
                </a:xfrm>
                <a:custGeom>
                  <a:avLst/>
                  <a:gdLst>
                    <a:gd name="T0" fmla="*/ 0 w 21"/>
                    <a:gd name="T1" fmla="*/ 59 h 97"/>
                    <a:gd name="T2" fmla="*/ 21 w 21"/>
                    <a:gd name="T3" fmla="*/ 0 h 97"/>
                    <a:gd name="T4" fmla="*/ 21 w 21"/>
                    <a:gd name="T5" fmla="*/ 97 h 97"/>
                    <a:gd name="T6" fmla="*/ 0 w 21"/>
                    <a:gd name="T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7">
                      <a:moveTo>
                        <a:pt x="0" y="59"/>
                      </a:moveTo>
                      <a:lnTo>
                        <a:pt x="21" y="0"/>
                      </a:lnTo>
                      <a:lnTo>
                        <a:pt x="21" y="9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312">
                  <a:extLst>
                    <a:ext uri="{FF2B5EF4-FFF2-40B4-BE49-F238E27FC236}">
                      <a16:creationId xmlns:a16="http://schemas.microsoft.com/office/drawing/2014/main" id="{878B6F4B-F580-62A2-9795-DF1E7A8FA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0042" y="2564640"/>
                  <a:ext cx="467132" cy="949210"/>
                </a:xfrm>
                <a:custGeom>
                  <a:avLst/>
                  <a:gdLst>
                    <a:gd name="T0" fmla="*/ 33 w 125"/>
                    <a:gd name="T1" fmla="*/ 0 h 254"/>
                    <a:gd name="T2" fmla="*/ 0 w 125"/>
                    <a:gd name="T3" fmla="*/ 83 h 254"/>
                    <a:gd name="T4" fmla="*/ 54 w 125"/>
                    <a:gd name="T5" fmla="*/ 81 h 254"/>
                    <a:gd name="T6" fmla="*/ 12 w 125"/>
                    <a:gd name="T7" fmla="*/ 128 h 254"/>
                    <a:gd name="T8" fmla="*/ 123 w 125"/>
                    <a:gd name="T9" fmla="*/ 254 h 254"/>
                    <a:gd name="T10" fmla="*/ 125 w 125"/>
                    <a:gd name="T11" fmla="*/ 169 h 254"/>
                    <a:gd name="T12" fmla="*/ 33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33" y="0"/>
                      </a:moveTo>
                      <a:lnTo>
                        <a:pt x="0" y="83"/>
                      </a:lnTo>
                      <a:lnTo>
                        <a:pt x="54" y="81"/>
                      </a:lnTo>
                      <a:lnTo>
                        <a:pt x="12" y="128"/>
                      </a:lnTo>
                      <a:lnTo>
                        <a:pt x="123" y="254"/>
                      </a:lnTo>
                      <a:lnTo>
                        <a:pt x="125" y="16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313">
                  <a:extLst>
                    <a:ext uri="{FF2B5EF4-FFF2-40B4-BE49-F238E27FC236}">
                      <a16:creationId xmlns:a16="http://schemas.microsoft.com/office/drawing/2014/main" id="{C47A42DE-B203-E44B-15D5-3E177C669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9700" y="2564640"/>
                  <a:ext cx="467132" cy="949210"/>
                </a:xfrm>
                <a:custGeom>
                  <a:avLst/>
                  <a:gdLst>
                    <a:gd name="T0" fmla="*/ 92 w 125"/>
                    <a:gd name="T1" fmla="*/ 0 h 254"/>
                    <a:gd name="T2" fmla="*/ 125 w 125"/>
                    <a:gd name="T3" fmla="*/ 83 h 254"/>
                    <a:gd name="T4" fmla="*/ 71 w 125"/>
                    <a:gd name="T5" fmla="*/ 81 h 254"/>
                    <a:gd name="T6" fmla="*/ 113 w 125"/>
                    <a:gd name="T7" fmla="*/ 128 h 254"/>
                    <a:gd name="T8" fmla="*/ 0 w 125"/>
                    <a:gd name="T9" fmla="*/ 254 h 254"/>
                    <a:gd name="T10" fmla="*/ 0 w 125"/>
                    <a:gd name="T11" fmla="*/ 169 h 254"/>
                    <a:gd name="T12" fmla="*/ 92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92" y="0"/>
                      </a:moveTo>
                      <a:lnTo>
                        <a:pt x="125" y="83"/>
                      </a:lnTo>
                      <a:lnTo>
                        <a:pt x="71" y="81"/>
                      </a:lnTo>
                      <a:lnTo>
                        <a:pt x="113" y="128"/>
                      </a:lnTo>
                      <a:lnTo>
                        <a:pt x="0" y="254"/>
                      </a:lnTo>
                      <a:lnTo>
                        <a:pt x="0" y="16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314">
                  <a:extLst>
                    <a:ext uri="{FF2B5EF4-FFF2-40B4-BE49-F238E27FC236}">
                      <a16:creationId xmlns:a16="http://schemas.microsoft.com/office/drawing/2014/main" id="{F6788553-6297-C84E-AB88-37E91BC03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9726" y="3061667"/>
                  <a:ext cx="369969" cy="373704"/>
                </a:xfrm>
                <a:custGeom>
                  <a:avLst/>
                  <a:gdLst>
                    <a:gd name="T0" fmla="*/ 42 w 42"/>
                    <a:gd name="T1" fmla="*/ 14 h 42"/>
                    <a:gd name="T2" fmla="*/ 34 w 42"/>
                    <a:gd name="T3" fmla="*/ 7 h 42"/>
                    <a:gd name="T4" fmla="*/ 7 w 42"/>
                    <a:gd name="T5" fmla="*/ 8 h 42"/>
                    <a:gd name="T6" fmla="*/ 7 w 42"/>
                    <a:gd name="T7" fmla="*/ 8 h 42"/>
                    <a:gd name="T8" fmla="*/ 8 w 42"/>
                    <a:gd name="T9" fmla="*/ 35 h 42"/>
                    <a:gd name="T10" fmla="*/ 17 w 42"/>
                    <a:gd name="T11" fmla="*/ 42 h 42"/>
                    <a:gd name="T12" fmla="*/ 42 w 42"/>
                    <a:gd name="T13" fmla="*/ 1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2">
                      <a:moveTo>
                        <a:pt x="42" y="14"/>
                      </a:move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7" y="0"/>
                        <a:pt x="14" y="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0" y="16"/>
                        <a:pt x="1" y="28"/>
                        <a:pt x="8" y="3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315">
                  <a:extLst>
                    <a:ext uri="{FF2B5EF4-FFF2-40B4-BE49-F238E27FC236}">
                      <a16:creationId xmlns:a16="http://schemas.microsoft.com/office/drawing/2014/main" id="{78A4BB6C-7A29-9C6A-A4EE-26C7FC282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3358" y="2919658"/>
                  <a:ext cx="257857" cy="239172"/>
                </a:xfrm>
                <a:custGeom>
                  <a:avLst/>
                  <a:gdLst>
                    <a:gd name="T0" fmla="*/ 2 w 29"/>
                    <a:gd name="T1" fmla="*/ 8 h 27"/>
                    <a:gd name="T2" fmla="*/ 1 w 29"/>
                    <a:gd name="T3" fmla="*/ 2 h 27"/>
                    <a:gd name="T4" fmla="*/ 7 w 29"/>
                    <a:gd name="T5" fmla="*/ 2 h 27"/>
                    <a:gd name="T6" fmla="*/ 27 w 29"/>
                    <a:gd name="T7" fmla="*/ 19 h 27"/>
                    <a:gd name="T8" fmla="*/ 27 w 29"/>
                    <a:gd name="T9" fmla="*/ 25 h 27"/>
                    <a:gd name="T10" fmla="*/ 22 w 29"/>
                    <a:gd name="T11" fmla="*/ 26 h 27"/>
                    <a:gd name="T12" fmla="*/ 2 w 29"/>
                    <a:gd name="T1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7">
                      <a:moveTo>
                        <a:pt x="2" y="8"/>
                      </a:move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21"/>
                        <a:pt x="29" y="23"/>
                        <a:pt x="27" y="25"/>
                      </a:cubicBezTo>
                      <a:cubicBezTo>
                        <a:pt x="26" y="27"/>
                        <a:pt x="23" y="27"/>
                        <a:pt x="22" y="26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316">
                  <a:extLst>
                    <a:ext uri="{FF2B5EF4-FFF2-40B4-BE49-F238E27FC236}">
                      <a16:creationId xmlns:a16="http://schemas.microsoft.com/office/drawing/2014/main" id="{B7BD8A8B-C2E7-B374-E5D6-4250DC86A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736" y="2957031"/>
                  <a:ext cx="168168" cy="254120"/>
                </a:xfrm>
                <a:custGeom>
                  <a:avLst/>
                  <a:gdLst>
                    <a:gd name="T0" fmla="*/ 2 w 19"/>
                    <a:gd name="T1" fmla="*/ 7 h 29"/>
                    <a:gd name="T2" fmla="*/ 9 w 19"/>
                    <a:gd name="T3" fmla="*/ 4 h 29"/>
                    <a:gd name="T4" fmla="*/ 14 w 19"/>
                    <a:gd name="T5" fmla="*/ 10 h 29"/>
                    <a:gd name="T6" fmla="*/ 18 w 19"/>
                    <a:gd name="T7" fmla="*/ 23 h 29"/>
                    <a:gd name="T8" fmla="*/ 16 w 19"/>
                    <a:gd name="T9" fmla="*/ 28 h 29"/>
                    <a:gd name="T10" fmla="*/ 11 w 19"/>
                    <a:gd name="T11" fmla="*/ 26 h 29"/>
                    <a:gd name="T12" fmla="*/ 7 w 19"/>
                    <a:gd name="T13" fmla="*/ 15 h 29"/>
                    <a:gd name="T14" fmla="*/ 2 w 19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9">
                      <a:moveTo>
                        <a:pt x="2" y="7"/>
                      </a:moveTo>
                      <a:cubicBezTo>
                        <a:pt x="0" y="2"/>
                        <a:pt x="7" y="0"/>
                        <a:pt x="9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5"/>
                        <a:pt x="18" y="27"/>
                        <a:pt x="16" y="28"/>
                      </a:cubicBezTo>
                      <a:cubicBezTo>
                        <a:pt x="14" y="29"/>
                        <a:pt x="11" y="28"/>
                        <a:pt x="11" y="26"/>
                      </a:cubicBezTo>
                      <a:cubicBezTo>
                        <a:pt x="7" y="15"/>
                        <a:pt x="7" y="15"/>
                        <a:pt x="7" y="15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317">
                  <a:extLst>
                    <a:ext uri="{FF2B5EF4-FFF2-40B4-BE49-F238E27FC236}">
                      <a16:creationId xmlns:a16="http://schemas.microsoft.com/office/drawing/2014/main" id="{AE8AF58A-08D6-5517-B285-21588BB19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3197" y="4212677"/>
                  <a:ext cx="627824" cy="302702"/>
                </a:xfrm>
                <a:custGeom>
                  <a:avLst/>
                  <a:gdLst>
                    <a:gd name="T0" fmla="*/ 23 w 71"/>
                    <a:gd name="T1" fmla="*/ 0 h 34"/>
                    <a:gd name="T2" fmla="*/ 49 w 71"/>
                    <a:gd name="T3" fmla="*/ 0 h 34"/>
                    <a:gd name="T4" fmla="*/ 49 w 71"/>
                    <a:gd name="T5" fmla="*/ 0 h 34"/>
                    <a:gd name="T6" fmla="*/ 49 w 71"/>
                    <a:gd name="T7" fmla="*/ 0 h 34"/>
                    <a:gd name="T8" fmla="*/ 65 w 71"/>
                    <a:gd name="T9" fmla="*/ 7 h 34"/>
                    <a:gd name="T10" fmla="*/ 71 w 71"/>
                    <a:gd name="T11" fmla="*/ 22 h 34"/>
                    <a:gd name="T12" fmla="*/ 71 w 71"/>
                    <a:gd name="T13" fmla="*/ 22 h 34"/>
                    <a:gd name="T14" fmla="*/ 71 w 71"/>
                    <a:gd name="T15" fmla="*/ 22 h 34"/>
                    <a:gd name="T16" fmla="*/ 71 w 71"/>
                    <a:gd name="T17" fmla="*/ 34 h 34"/>
                    <a:gd name="T18" fmla="*/ 62 w 71"/>
                    <a:gd name="T19" fmla="*/ 34 h 34"/>
                    <a:gd name="T20" fmla="*/ 62 w 71"/>
                    <a:gd name="T21" fmla="*/ 22 h 34"/>
                    <a:gd name="T22" fmla="*/ 62 w 71"/>
                    <a:gd name="T23" fmla="*/ 22 h 34"/>
                    <a:gd name="T24" fmla="*/ 62 w 71"/>
                    <a:gd name="T25" fmla="*/ 22 h 34"/>
                    <a:gd name="T26" fmla="*/ 58 w 71"/>
                    <a:gd name="T27" fmla="*/ 14 h 34"/>
                    <a:gd name="T28" fmla="*/ 49 w 71"/>
                    <a:gd name="T29" fmla="*/ 10 h 34"/>
                    <a:gd name="T30" fmla="*/ 49 w 71"/>
                    <a:gd name="T31" fmla="*/ 10 h 34"/>
                    <a:gd name="T32" fmla="*/ 49 w 71"/>
                    <a:gd name="T33" fmla="*/ 10 h 34"/>
                    <a:gd name="T34" fmla="*/ 23 w 71"/>
                    <a:gd name="T35" fmla="*/ 10 h 34"/>
                    <a:gd name="T36" fmla="*/ 23 w 71"/>
                    <a:gd name="T37" fmla="*/ 10 h 34"/>
                    <a:gd name="T38" fmla="*/ 23 w 71"/>
                    <a:gd name="T39" fmla="*/ 10 h 34"/>
                    <a:gd name="T40" fmla="*/ 14 w 71"/>
                    <a:gd name="T41" fmla="*/ 14 h 34"/>
                    <a:gd name="T42" fmla="*/ 10 w 71"/>
                    <a:gd name="T43" fmla="*/ 22 h 34"/>
                    <a:gd name="T44" fmla="*/ 10 w 71"/>
                    <a:gd name="T45" fmla="*/ 22 h 34"/>
                    <a:gd name="T46" fmla="*/ 10 w 71"/>
                    <a:gd name="T47" fmla="*/ 22 h 34"/>
                    <a:gd name="T48" fmla="*/ 10 w 71"/>
                    <a:gd name="T49" fmla="*/ 34 h 34"/>
                    <a:gd name="T50" fmla="*/ 0 w 71"/>
                    <a:gd name="T51" fmla="*/ 34 h 34"/>
                    <a:gd name="T52" fmla="*/ 0 w 71"/>
                    <a:gd name="T53" fmla="*/ 22 h 34"/>
                    <a:gd name="T54" fmla="*/ 0 w 71"/>
                    <a:gd name="T55" fmla="*/ 22 h 34"/>
                    <a:gd name="T56" fmla="*/ 0 w 71"/>
                    <a:gd name="T57" fmla="*/ 22 h 34"/>
                    <a:gd name="T58" fmla="*/ 7 w 71"/>
                    <a:gd name="T59" fmla="*/ 7 h 34"/>
                    <a:gd name="T60" fmla="*/ 23 w 71"/>
                    <a:gd name="T61" fmla="*/ 0 h 34"/>
                    <a:gd name="T62" fmla="*/ 23 w 71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34">
                      <a:moveTo>
                        <a:pt x="23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5" y="0"/>
                        <a:pt x="61" y="3"/>
                        <a:pt x="65" y="7"/>
                      </a:cubicBezTo>
                      <a:cubicBezTo>
                        <a:pt x="69" y="11"/>
                        <a:pt x="71" y="16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19"/>
                        <a:pt x="60" y="16"/>
                        <a:pt x="58" y="14"/>
                      </a:cubicBezTo>
                      <a:cubicBezTo>
                        <a:pt x="56" y="11"/>
                        <a:pt x="53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4" y="14"/>
                      </a:cubicBezTo>
                      <a:cubicBezTo>
                        <a:pt x="11" y="16"/>
                        <a:pt x="10" y="19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3" y="11"/>
                        <a:pt x="7" y="7"/>
                      </a:cubicBezTo>
                      <a:cubicBezTo>
                        <a:pt x="11" y="3"/>
                        <a:pt x="17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7C7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319">
                  <a:extLst>
                    <a:ext uri="{FF2B5EF4-FFF2-40B4-BE49-F238E27FC236}">
                      <a16:creationId xmlns:a16="http://schemas.microsoft.com/office/drawing/2014/main" id="{1317D665-4B82-A627-5413-DDC509A1C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9389" y="4470534"/>
                  <a:ext cx="1322914" cy="982844"/>
                </a:xfrm>
                <a:prstGeom prst="rect">
                  <a:avLst/>
                </a:pr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320">
                  <a:extLst>
                    <a:ext uri="{FF2B5EF4-FFF2-40B4-BE49-F238E27FC236}">
                      <a16:creationId xmlns:a16="http://schemas.microsoft.com/office/drawing/2014/main" id="{615DEFAB-AD95-6C03-E847-851679ED0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9389" y="4515379"/>
                  <a:ext cx="1322914" cy="646510"/>
                </a:xfrm>
                <a:custGeom>
                  <a:avLst/>
                  <a:gdLst>
                    <a:gd name="T0" fmla="*/ 354 w 354"/>
                    <a:gd name="T1" fmla="*/ 0 h 173"/>
                    <a:gd name="T2" fmla="*/ 354 w 354"/>
                    <a:gd name="T3" fmla="*/ 133 h 173"/>
                    <a:gd name="T4" fmla="*/ 182 w 354"/>
                    <a:gd name="T5" fmla="*/ 173 h 173"/>
                    <a:gd name="T6" fmla="*/ 0 w 354"/>
                    <a:gd name="T7" fmla="*/ 133 h 173"/>
                    <a:gd name="T8" fmla="*/ 0 w 354"/>
                    <a:gd name="T9" fmla="*/ 0 h 173"/>
                    <a:gd name="T10" fmla="*/ 354 w 354"/>
                    <a:gd name="T11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4" h="173">
                      <a:moveTo>
                        <a:pt x="354" y="0"/>
                      </a:moveTo>
                      <a:lnTo>
                        <a:pt x="354" y="133"/>
                      </a:lnTo>
                      <a:lnTo>
                        <a:pt x="182" y="173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420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321">
                  <a:extLst>
                    <a:ext uri="{FF2B5EF4-FFF2-40B4-BE49-F238E27FC236}">
                      <a16:creationId xmlns:a16="http://schemas.microsoft.com/office/drawing/2014/main" id="{ABB73E55-6571-E182-EFC5-A5FB306BC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2018" y="4451848"/>
                  <a:ext cx="1397655" cy="683881"/>
                </a:xfrm>
                <a:custGeom>
                  <a:avLst/>
                  <a:gdLst>
                    <a:gd name="T0" fmla="*/ 0 w 374"/>
                    <a:gd name="T1" fmla="*/ 0 h 183"/>
                    <a:gd name="T2" fmla="*/ 374 w 374"/>
                    <a:gd name="T3" fmla="*/ 0 h 183"/>
                    <a:gd name="T4" fmla="*/ 374 w 374"/>
                    <a:gd name="T5" fmla="*/ 140 h 183"/>
                    <a:gd name="T6" fmla="*/ 194 w 374"/>
                    <a:gd name="T7" fmla="*/ 183 h 183"/>
                    <a:gd name="T8" fmla="*/ 0 w 374"/>
                    <a:gd name="T9" fmla="*/ 140 h 183"/>
                    <a:gd name="T10" fmla="*/ 0 w 374"/>
                    <a:gd name="T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183">
                      <a:moveTo>
                        <a:pt x="0" y="0"/>
                      </a:moveTo>
                      <a:lnTo>
                        <a:pt x="374" y="0"/>
                      </a:lnTo>
                      <a:lnTo>
                        <a:pt x="374" y="140"/>
                      </a:lnTo>
                      <a:lnTo>
                        <a:pt x="194" y="183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Rectangle 322">
                  <a:extLst>
                    <a:ext uri="{FF2B5EF4-FFF2-40B4-BE49-F238E27FC236}">
                      <a16:creationId xmlns:a16="http://schemas.microsoft.com/office/drawing/2014/main" id="{ED8EA92D-62D1-3E0D-E5A7-05EFB4526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149482" cy="14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Rectangle 323">
                  <a:extLst>
                    <a:ext uri="{FF2B5EF4-FFF2-40B4-BE49-F238E27FC236}">
                      <a16:creationId xmlns:a16="http://schemas.microsoft.com/office/drawing/2014/main" id="{01896A00-D507-D598-44E6-C26564557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78479" cy="149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324">
                  <a:extLst>
                    <a:ext uri="{FF2B5EF4-FFF2-40B4-BE49-F238E27FC236}">
                      <a16:creationId xmlns:a16="http://schemas.microsoft.com/office/drawing/2014/main" id="{536FBD8C-4DA5-FC4B-D6D2-CEF6B4628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6520" y="4089356"/>
                  <a:ext cx="362495" cy="291490"/>
                </a:xfrm>
                <a:custGeom>
                  <a:avLst/>
                  <a:gdLst>
                    <a:gd name="T0" fmla="*/ 40 w 41"/>
                    <a:gd name="T1" fmla="*/ 0 h 33"/>
                    <a:gd name="T2" fmla="*/ 40 w 41"/>
                    <a:gd name="T3" fmla="*/ 11 h 33"/>
                    <a:gd name="T4" fmla="*/ 21 w 41"/>
                    <a:gd name="T5" fmla="*/ 32 h 33"/>
                    <a:gd name="T6" fmla="*/ 21 w 41"/>
                    <a:gd name="T7" fmla="*/ 32 h 33"/>
                    <a:gd name="T8" fmla="*/ 1 w 41"/>
                    <a:gd name="T9" fmla="*/ 14 h 33"/>
                    <a:gd name="T10" fmla="*/ 0 w 41"/>
                    <a:gd name="T11" fmla="*/ 2 h 33"/>
                    <a:gd name="T12" fmla="*/ 40 w 4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0" y="0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22"/>
                        <a:pt x="32" y="31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11" y="33"/>
                        <a:pt x="1" y="24"/>
                        <a:pt x="1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1" name="Group 125">
              <a:extLst>
                <a:ext uri="{FF2B5EF4-FFF2-40B4-BE49-F238E27FC236}">
                  <a16:creationId xmlns:a16="http://schemas.microsoft.com/office/drawing/2014/main" id="{0C59FD85-83C9-6229-03A5-A2D657919B20}"/>
                </a:ext>
              </a:extLst>
            </p:cNvPr>
            <p:cNvGrpSpPr/>
            <p:nvPr/>
          </p:nvGrpSpPr>
          <p:grpSpPr>
            <a:xfrm>
              <a:off x="6030002" y="1885079"/>
              <a:ext cx="1407025" cy="2645282"/>
              <a:chOff x="4028579" y="3387609"/>
              <a:chExt cx="1407025" cy="2645282"/>
            </a:xfrm>
          </p:grpSpPr>
          <p:sp>
            <p:nvSpPr>
              <p:cNvPr id="242" name="Freeform 245">
                <a:extLst>
                  <a:ext uri="{FF2B5EF4-FFF2-40B4-BE49-F238E27FC236}">
                    <a16:creationId xmlns:a16="http://schemas.microsoft.com/office/drawing/2014/main" id="{D3759521-12FE-BBA1-8E58-967A5B2DB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140" y="3387609"/>
                <a:ext cx="590694" cy="678748"/>
              </a:xfrm>
              <a:custGeom>
                <a:avLst/>
                <a:gdLst>
                  <a:gd name="T0" fmla="*/ 136 w 136"/>
                  <a:gd name="T1" fmla="*/ 75 h 156"/>
                  <a:gd name="T2" fmla="*/ 136 w 136"/>
                  <a:gd name="T3" fmla="*/ 156 h 156"/>
                  <a:gd name="T4" fmla="*/ 48 w 136"/>
                  <a:gd name="T5" fmla="*/ 156 h 156"/>
                  <a:gd name="T6" fmla="*/ 31 w 136"/>
                  <a:gd name="T7" fmla="*/ 156 h 156"/>
                  <a:gd name="T8" fmla="*/ 0 w 136"/>
                  <a:gd name="T9" fmla="*/ 102 h 156"/>
                  <a:gd name="T10" fmla="*/ 5 w 136"/>
                  <a:gd name="T11" fmla="*/ 80 h 156"/>
                  <a:gd name="T12" fmla="*/ 62 w 136"/>
                  <a:gd name="T13" fmla="*/ 0 h 156"/>
                  <a:gd name="T14" fmla="*/ 136 w 136"/>
                  <a:gd name="T15" fmla="*/ 7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56">
                    <a:moveTo>
                      <a:pt x="136" y="75"/>
                    </a:moveTo>
                    <a:cubicBezTo>
                      <a:pt x="136" y="156"/>
                      <a:pt x="136" y="156"/>
                      <a:pt x="136" y="156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6" y="32"/>
                      <a:pt x="37" y="40"/>
                      <a:pt x="62" y="0"/>
                    </a:cubicBezTo>
                    <a:cubicBezTo>
                      <a:pt x="99" y="0"/>
                      <a:pt x="136" y="25"/>
                      <a:pt x="136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247">
                <a:extLst>
                  <a:ext uri="{FF2B5EF4-FFF2-40B4-BE49-F238E27FC236}">
                    <a16:creationId xmlns:a16="http://schemas.microsoft.com/office/drawing/2014/main" id="{5973003B-7472-524E-E2ED-7EF152170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776" y="3387609"/>
                <a:ext cx="321030" cy="678748"/>
              </a:xfrm>
              <a:custGeom>
                <a:avLst/>
                <a:gdLst>
                  <a:gd name="T0" fmla="*/ 74 w 74"/>
                  <a:gd name="T1" fmla="*/ 156 h 156"/>
                  <a:gd name="T2" fmla="*/ 0 w 74"/>
                  <a:gd name="T3" fmla="*/ 156 h 156"/>
                  <a:gd name="T4" fmla="*/ 0 w 74"/>
                  <a:gd name="T5" fmla="*/ 75 h 156"/>
                  <a:gd name="T6" fmla="*/ 74 w 74"/>
                  <a:gd name="T7" fmla="*/ 0 h 156"/>
                  <a:gd name="T8" fmla="*/ 74 w 7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56">
                    <a:moveTo>
                      <a:pt x="74" y="156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26"/>
                      <a:pt x="37" y="1"/>
                      <a:pt x="74" y="0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228">
                <a:extLst>
                  <a:ext uri="{FF2B5EF4-FFF2-40B4-BE49-F238E27FC236}">
                    <a16:creationId xmlns:a16="http://schemas.microsoft.com/office/drawing/2014/main" id="{D9647490-AB99-CC82-127F-D1DCA5307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143" y="5293607"/>
                <a:ext cx="209128" cy="713603"/>
              </a:xfrm>
              <a:custGeom>
                <a:avLst/>
                <a:gdLst>
                  <a:gd name="T0" fmla="*/ 34 w 48"/>
                  <a:gd name="T1" fmla="*/ 39 h 164"/>
                  <a:gd name="T2" fmla="*/ 22 w 48"/>
                  <a:gd name="T3" fmla="*/ 156 h 164"/>
                  <a:gd name="T4" fmla="*/ 30 w 48"/>
                  <a:gd name="T5" fmla="*/ 164 h 164"/>
                  <a:gd name="T6" fmla="*/ 26 w 48"/>
                  <a:gd name="T7" fmla="*/ 159 h 164"/>
                  <a:gd name="T8" fmla="*/ 26 w 48"/>
                  <a:gd name="T9" fmla="*/ 160 h 164"/>
                  <a:gd name="T10" fmla="*/ 7 w 48"/>
                  <a:gd name="T11" fmla="*/ 160 h 164"/>
                  <a:gd name="T12" fmla="*/ 5 w 48"/>
                  <a:gd name="T13" fmla="*/ 38 h 164"/>
                  <a:gd name="T14" fmla="*/ 4 w 48"/>
                  <a:gd name="T15" fmla="*/ 17 h 164"/>
                  <a:gd name="T16" fmla="*/ 34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34" y="39"/>
                    </a:moveTo>
                    <a:cubicBezTo>
                      <a:pt x="34" y="65"/>
                      <a:pt x="21" y="130"/>
                      <a:pt x="22" y="156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5" y="159"/>
                      <a:pt x="26" y="160"/>
                      <a:pt x="26" y="160"/>
                    </a:cubicBezTo>
                    <a:cubicBezTo>
                      <a:pt x="22" y="160"/>
                      <a:pt x="7" y="163"/>
                      <a:pt x="7" y="160"/>
                    </a:cubicBezTo>
                    <a:cubicBezTo>
                      <a:pt x="8" y="120"/>
                      <a:pt x="0" y="79"/>
                      <a:pt x="5" y="38"/>
                    </a:cubicBezTo>
                    <a:cubicBezTo>
                      <a:pt x="5" y="31"/>
                      <a:pt x="4" y="24"/>
                      <a:pt x="4" y="17"/>
                    </a:cubicBezTo>
                    <a:cubicBezTo>
                      <a:pt x="48" y="12"/>
                      <a:pt x="33" y="0"/>
                      <a:pt x="34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229">
                <a:extLst>
                  <a:ext uri="{FF2B5EF4-FFF2-40B4-BE49-F238E27FC236}">
                    <a16:creationId xmlns:a16="http://schemas.microsoft.com/office/drawing/2014/main" id="{A42EC4EE-2A19-EBB6-706D-D09D73CFF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984" y="5963182"/>
                <a:ext cx="209128" cy="69709"/>
              </a:xfrm>
              <a:custGeom>
                <a:avLst/>
                <a:gdLst>
                  <a:gd name="T0" fmla="*/ 2 w 48"/>
                  <a:gd name="T1" fmla="*/ 16 h 16"/>
                  <a:gd name="T2" fmla="*/ 33 w 48"/>
                  <a:gd name="T3" fmla="*/ 16 h 16"/>
                  <a:gd name="T4" fmla="*/ 46 w 48"/>
                  <a:gd name="T5" fmla="*/ 16 h 16"/>
                  <a:gd name="T6" fmla="*/ 46 w 48"/>
                  <a:gd name="T7" fmla="*/ 12 h 16"/>
                  <a:gd name="T8" fmla="*/ 19 w 48"/>
                  <a:gd name="T9" fmla="*/ 1 h 16"/>
                  <a:gd name="T10" fmla="*/ 4 w 48"/>
                  <a:gd name="T11" fmla="*/ 0 h 16"/>
                  <a:gd name="T12" fmla="*/ 2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2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4"/>
                      <a:pt x="48" y="13"/>
                      <a:pt x="46" y="12"/>
                    </a:cubicBezTo>
                    <a:cubicBezTo>
                      <a:pt x="43" y="8"/>
                      <a:pt x="29" y="3"/>
                      <a:pt x="19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2" y="11"/>
                      <a:pt x="2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30">
                <a:extLst>
                  <a:ext uri="{FF2B5EF4-FFF2-40B4-BE49-F238E27FC236}">
                    <a16:creationId xmlns:a16="http://schemas.microsoft.com/office/drawing/2014/main" id="{95BF21A2-DCF0-3577-F87D-00A8BBF56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329" y="4158079"/>
                <a:ext cx="451275" cy="234810"/>
              </a:xfrm>
              <a:custGeom>
                <a:avLst/>
                <a:gdLst>
                  <a:gd name="T0" fmla="*/ 1 w 104"/>
                  <a:gd name="T1" fmla="*/ 27 h 54"/>
                  <a:gd name="T2" fmla="*/ 1 w 104"/>
                  <a:gd name="T3" fmla="*/ 25 h 54"/>
                  <a:gd name="T4" fmla="*/ 2 w 104"/>
                  <a:gd name="T5" fmla="*/ 24 h 54"/>
                  <a:gd name="T6" fmla="*/ 2 w 104"/>
                  <a:gd name="T7" fmla="*/ 24 h 54"/>
                  <a:gd name="T8" fmla="*/ 6 w 104"/>
                  <a:gd name="T9" fmla="*/ 10 h 54"/>
                  <a:gd name="T10" fmla="*/ 13 w 104"/>
                  <a:gd name="T11" fmla="*/ 2 h 54"/>
                  <a:gd name="T12" fmla="*/ 23 w 104"/>
                  <a:gd name="T13" fmla="*/ 1 h 54"/>
                  <a:gd name="T14" fmla="*/ 91 w 104"/>
                  <a:gd name="T15" fmla="*/ 21 h 54"/>
                  <a:gd name="T16" fmla="*/ 102 w 104"/>
                  <a:gd name="T17" fmla="*/ 41 h 54"/>
                  <a:gd name="T18" fmla="*/ 102 w 104"/>
                  <a:gd name="T19" fmla="*/ 41 h 54"/>
                  <a:gd name="T20" fmla="*/ 81 w 104"/>
                  <a:gd name="T21" fmla="*/ 52 h 54"/>
                  <a:gd name="T22" fmla="*/ 0 w 104"/>
                  <a:gd name="T23" fmla="*/ 28 h 54"/>
                  <a:gd name="T24" fmla="*/ 1 w 104"/>
                  <a:gd name="T2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54">
                    <a:moveTo>
                      <a:pt x="1" y="27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10" y="4"/>
                      <a:pt x="13" y="2"/>
                    </a:cubicBezTo>
                    <a:cubicBezTo>
                      <a:pt x="16" y="0"/>
                      <a:pt x="19" y="0"/>
                      <a:pt x="23" y="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9" y="23"/>
                      <a:pt x="104" y="32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99" y="49"/>
                      <a:pt x="90" y="54"/>
                      <a:pt x="81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231">
                <a:extLst>
                  <a:ext uri="{FF2B5EF4-FFF2-40B4-BE49-F238E27FC236}">
                    <a16:creationId xmlns:a16="http://schemas.microsoft.com/office/drawing/2014/main" id="{240C9E89-990C-5DB0-01CC-90578F1F8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505" y="5293607"/>
                <a:ext cx="209128" cy="713603"/>
              </a:xfrm>
              <a:custGeom>
                <a:avLst/>
                <a:gdLst>
                  <a:gd name="T0" fmla="*/ 15 w 48"/>
                  <a:gd name="T1" fmla="*/ 39 h 164"/>
                  <a:gd name="T2" fmla="*/ 27 w 48"/>
                  <a:gd name="T3" fmla="*/ 156 h 164"/>
                  <a:gd name="T4" fmla="*/ 19 w 48"/>
                  <a:gd name="T5" fmla="*/ 164 h 164"/>
                  <a:gd name="T6" fmla="*/ 23 w 48"/>
                  <a:gd name="T7" fmla="*/ 159 h 164"/>
                  <a:gd name="T8" fmla="*/ 23 w 48"/>
                  <a:gd name="T9" fmla="*/ 160 h 164"/>
                  <a:gd name="T10" fmla="*/ 42 w 48"/>
                  <a:gd name="T11" fmla="*/ 160 h 164"/>
                  <a:gd name="T12" fmla="*/ 43 w 48"/>
                  <a:gd name="T13" fmla="*/ 38 h 164"/>
                  <a:gd name="T14" fmla="*/ 45 w 48"/>
                  <a:gd name="T15" fmla="*/ 17 h 164"/>
                  <a:gd name="T16" fmla="*/ 15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15" y="39"/>
                    </a:moveTo>
                    <a:cubicBezTo>
                      <a:pt x="14" y="65"/>
                      <a:pt x="28" y="130"/>
                      <a:pt x="27" y="15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3" y="159"/>
                      <a:pt x="23" y="160"/>
                      <a:pt x="23" y="160"/>
                    </a:cubicBezTo>
                    <a:cubicBezTo>
                      <a:pt x="27" y="160"/>
                      <a:pt x="42" y="163"/>
                      <a:pt x="42" y="160"/>
                    </a:cubicBezTo>
                    <a:cubicBezTo>
                      <a:pt x="41" y="120"/>
                      <a:pt x="48" y="79"/>
                      <a:pt x="43" y="38"/>
                    </a:cubicBezTo>
                    <a:cubicBezTo>
                      <a:pt x="44" y="31"/>
                      <a:pt x="45" y="24"/>
                      <a:pt x="45" y="17"/>
                    </a:cubicBezTo>
                    <a:cubicBezTo>
                      <a:pt x="0" y="12"/>
                      <a:pt x="16" y="0"/>
                      <a:pt x="15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232">
                <a:extLst>
                  <a:ext uri="{FF2B5EF4-FFF2-40B4-BE49-F238E27FC236}">
                    <a16:creationId xmlns:a16="http://schemas.microsoft.com/office/drawing/2014/main" id="{B5D901B6-6595-61F7-02E6-53540D402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982" y="4726760"/>
                <a:ext cx="542998" cy="684252"/>
              </a:xfrm>
              <a:custGeom>
                <a:avLst/>
                <a:gdLst>
                  <a:gd name="T0" fmla="*/ 61 w 125"/>
                  <a:gd name="T1" fmla="*/ 0 h 157"/>
                  <a:gd name="T2" fmla="*/ 55 w 125"/>
                  <a:gd name="T3" fmla="*/ 0 h 157"/>
                  <a:gd name="T4" fmla="*/ 55 w 125"/>
                  <a:gd name="T5" fmla="*/ 0 h 157"/>
                  <a:gd name="T6" fmla="*/ 14 w 125"/>
                  <a:gd name="T7" fmla="*/ 0 h 157"/>
                  <a:gd name="T8" fmla="*/ 19 w 125"/>
                  <a:gd name="T9" fmla="*/ 156 h 157"/>
                  <a:gd name="T10" fmla="*/ 99 w 125"/>
                  <a:gd name="T11" fmla="*/ 157 h 157"/>
                  <a:gd name="T12" fmla="*/ 102 w 125"/>
                  <a:gd name="T13" fmla="*/ 0 h 157"/>
                  <a:gd name="T14" fmla="*/ 61 w 125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61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45" y="42"/>
                      <a:pt x="38" y="96"/>
                      <a:pt x="19" y="156"/>
                    </a:cubicBezTo>
                    <a:cubicBezTo>
                      <a:pt x="118" y="156"/>
                      <a:pt x="0" y="157"/>
                      <a:pt x="99" y="157"/>
                    </a:cubicBezTo>
                    <a:cubicBezTo>
                      <a:pt x="108" y="101"/>
                      <a:pt x="125" y="44"/>
                      <a:pt x="102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233">
                <a:extLst>
                  <a:ext uri="{FF2B5EF4-FFF2-40B4-BE49-F238E27FC236}">
                    <a16:creationId xmlns:a16="http://schemas.microsoft.com/office/drawing/2014/main" id="{E6B8CEDF-FAE8-E82F-C22E-A970C4B2C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0458" y="4726760"/>
                <a:ext cx="295348" cy="684252"/>
              </a:xfrm>
              <a:custGeom>
                <a:avLst/>
                <a:gdLst>
                  <a:gd name="T0" fmla="*/ 68 w 68"/>
                  <a:gd name="T1" fmla="*/ 0 h 157"/>
                  <a:gd name="T2" fmla="*/ 64 w 68"/>
                  <a:gd name="T3" fmla="*/ 0 h 157"/>
                  <a:gd name="T4" fmla="*/ 64 w 68"/>
                  <a:gd name="T5" fmla="*/ 0 h 157"/>
                  <a:gd name="T6" fmla="*/ 23 w 68"/>
                  <a:gd name="T7" fmla="*/ 0 h 157"/>
                  <a:gd name="T8" fmla="*/ 28 w 68"/>
                  <a:gd name="T9" fmla="*/ 156 h 157"/>
                  <a:gd name="T10" fmla="*/ 68 w 68"/>
                  <a:gd name="T11" fmla="*/ 156 h 157"/>
                  <a:gd name="T12" fmla="*/ 68 w 68"/>
                  <a:gd name="T13" fmla="*/ 0 h 157"/>
                  <a:gd name="T14" fmla="*/ 68 w 68"/>
                  <a:gd name="T15" fmla="*/ 157 h 157"/>
                  <a:gd name="T16" fmla="*/ 68 w 68"/>
                  <a:gd name="T1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7">
                    <a:moveTo>
                      <a:pt x="68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0"/>
                      <a:pt x="19" y="100"/>
                      <a:pt x="28" y="156"/>
                    </a:cubicBezTo>
                    <a:cubicBezTo>
                      <a:pt x="53" y="156"/>
                      <a:pt x="64" y="156"/>
                      <a:pt x="68" y="156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68" y="157"/>
                    </a:moveTo>
                    <a:cubicBezTo>
                      <a:pt x="66" y="157"/>
                      <a:pt x="63" y="157"/>
                      <a:pt x="68" y="157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34">
                <a:extLst>
                  <a:ext uri="{FF2B5EF4-FFF2-40B4-BE49-F238E27FC236}">
                    <a16:creationId xmlns:a16="http://schemas.microsoft.com/office/drawing/2014/main" id="{11CF7ED5-FF5F-7B93-DDC4-FCCC40336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167" y="5963182"/>
                <a:ext cx="203625" cy="69709"/>
              </a:xfrm>
              <a:custGeom>
                <a:avLst/>
                <a:gdLst>
                  <a:gd name="T0" fmla="*/ 46 w 47"/>
                  <a:gd name="T1" fmla="*/ 16 h 16"/>
                  <a:gd name="T2" fmla="*/ 15 w 47"/>
                  <a:gd name="T3" fmla="*/ 16 h 16"/>
                  <a:gd name="T4" fmla="*/ 1 w 47"/>
                  <a:gd name="T5" fmla="*/ 16 h 16"/>
                  <a:gd name="T6" fmla="*/ 2 w 47"/>
                  <a:gd name="T7" fmla="*/ 12 h 16"/>
                  <a:gd name="T8" fmla="*/ 28 w 47"/>
                  <a:gd name="T9" fmla="*/ 1 h 16"/>
                  <a:gd name="T10" fmla="*/ 43 w 47"/>
                  <a:gd name="T11" fmla="*/ 0 h 16"/>
                  <a:gd name="T12" fmla="*/ 46 w 4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6">
                    <a:moveTo>
                      <a:pt x="4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2" y="12"/>
                    </a:cubicBezTo>
                    <a:cubicBezTo>
                      <a:pt x="5" y="8"/>
                      <a:pt x="19" y="3"/>
                      <a:pt x="28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5"/>
                      <a:pt x="46" y="11"/>
                      <a:pt x="46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35">
                <a:extLst>
                  <a:ext uri="{FF2B5EF4-FFF2-40B4-BE49-F238E27FC236}">
                    <a16:creationId xmlns:a16="http://schemas.microsoft.com/office/drawing/2014/main" id="{E14A21C8-C1BE-D2B5-B43E-3DA67D006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895" y="4187431"/>
                <a:ext cx="251321" cy="436600"/>
              </a:xfrm>
              <a:custGeom>
                <a:avLst/>
                <a:gdLst>
                  <a:gd name="T0" fmla="*/ 56 w 58"/>
                  <a:gd name="T1" fmla="*/ 6 h 100"/>
                  <a:gd name="T2" fmla="*/ 55 w 58"/>
                  <a:gd name="T3" fmla="*/ 5 h 100"/>
                  <a:gd name="T4" fmla="*/ 53 w 58"/>
                  <a:gd name="T5" fmla="*/ 5 h 100"/>
                  <a:gd name="T6" fmla="*/ 53 w 58"/>
                  <a:gd name="T7" fmla="*/ 5 h 100"/>
                  <a:gd name="T8" fmla="*/ 40 w 58"/>
                  <a:gd name="T9" fmla="*/ 1 h 100"/>
                  <a:gd name="T10" fmla="*/ 29 w 58"/>
                  <a:gd name="T11" fmla="*/ 2 h 100"/>
                  <a:gd name="T12" fmla="*/ 22 w 58"/>
                  <a:gd name="T13" fmla="*/ 10 h 100"/>
                  <a:gd name="T14" fmla="*/ 17 w 58"/>
                  <a:gd name="T15" fmla="*/ 28 h 100"/>
                  <a:gd name="T16" fmla="*/ 17 w 58"/>
                  <a:gd name="T17" fmla="*/ 28 h 100"/>
                  <a:gd name="T18" fmla="*/ 2 w 58"/>
                  <a:gd name="T19" fmla="*/ 77 h 100"/>
                  <a:gd name="T20" fmla="*/ 14 w 58"/>
                  <a:gd name="T21" fmla="*/ 97 h 100"/>
                  <a:gd name="T22" fmla="*/ 14 w 58"/>
                  <a:gd name="T23" fmla="*/ 97 h 100"/>
                  <a:gd name="T24" fmla="*/ 34 w 58"/>
                  <a:gd name="T25" fmla="*/ 86 h 100"/>
                  <a:gd name="T26" fmla="*/ 58 w 58"/>
                  <a:gd name="T27" fmla="*/ 6 h 100"/>
                  <a:gd name="T28" fmla="*/ 56 w 58"/>
                  <a:gd name="T29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0">
                    <a:moveTo>
                      <a:pt x="56" y="6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6" y="0"/>
                      <a:pt x="32" y="1"/>
                      <a:pt x="29" y="2"/>
                    </a:cubicBezTo>
                    <a:cubicBezTo>
                      <a:pt x="25" y="4"/>
                      <a:pt x="23" y="7"/>
                      <a:pt x="22" y="1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86"/>
                      <a:pt x="5" y="95"/>
                      <a:pt x="14" y="97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22" y="100"/>
                      <a:pt x="31" y="95"/>
                      <a:pt x="34" y="8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6" y="6"/>
                      <a:pt x="56" y="6"/>
                      <a:pt x="56" y="6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36">
                <a:extLst>
                  <a:ext uri="{FF2B5EF4-FFF2-40B4-BE49-F238E27FC236}">
                    <a16:creationId xmlns:a16="http://schemas.microsoft.com/office/drawing/2014/main" id="{F4F5E98C-697F-C428-F789-2978DC3F2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127" y="4110384"/>
                <a:ext cx="585191" cy="682417"/>
              </a:xfrm>
              <a:custGeom>
                <a:avLst/>
                <a:gdLst>
                  <a:gd name="T0" fmla="*/ 51 w 135"/>
                  <a:gd name="T1" fmla="*/ 0 h 157"/>
                  <a:gd name="T2" fmla="*/ 51 w 135"/>
                  <a:gd name="T3" fmla="*/ 0 h 157"/>
                  <a:gd name="T4" fmla="*/ 51 w 135"/>
                  <a:gd name="T5" fmla="*/ 0 h 157"/>
                  <a:gd name="T6" fmla="*/ 51 w 135"/>
                  <a:gd name="T7" fmla="*/ 0 h 157"/>
                  <a:gd name="T8" fmla="*/ 51 w 135"/>
                  <a:gd name="T9" fmla="*/ 0 h 157"/>
                  <a:gd name="T10" fmla="*/ 50 w 135"/>
                  <a:gd name="T11" fmla="*/ 0 h 157"/>
                  <a:gd name="T12" fmla="*/ 50 w 135"/>
                  <a:gd name="T13" fmla="*/ 0 h 157"/>
                  <a:gd name="T14" fmla="*/ 50 w 135"/>
                  <a:gd name="T15" fmla="*/ 0 h 157"/>
                  <a:gd name="T16" fmla="*/ 50 w 135"/>
                  <a:gd name="T17" fmla="*/ 0 h 157"/>
                  <a:gd name="T18" fmla="*/ 50 w 135"/>
                  <a:gd name="T19" fmla="*/ 0 h 157"/>
                  <a:gd name="T20" fmla="*/ 49 w 135"/>
                  <a:gd name="T21" fmla="*/ 0 h 157"/>
                  <a:gd name="T22" fmla="*/ 49 w 135"/>
                  <a:gd name="T23" fmla="*/ 0 h 157"/>
                  <a:gd name="T24" fmla="*/ 49 w 135"/>
                  <a:gd name="T25" fmla="*/ 0 h 157"/>
                  <a:gd name="T26" fmla="*/ 49 w 135"/>
                  <a:gd name="T27" fmla="*/ 0 h 157"/>
                  <a:gd name="T28" fmla="*/ 49 w 135"/>
                  <a:gd name="T29" fmla="*/ 0 h 157"/>
                  <a:gd name="T30" fmla="*/ 49 w 135"/>
                  <a:gd name="T31" fmla="*/ 0 h 157"/>
                  <a:gd name="T32" fmla="*/ 48 w 135"/>
                  <a:gd name="T33" fmla="*/ 0 h 157"/>
                  <a:gd name="T34" fmla="*/ 48 w 135"/>
                  <a:gd name="T35" fmla="*/ 0 h 157"/>
                  <a:gd name="T36" fmla="*/ 48 w 135"/>
                  <a:gd name="T37" fmla="*/ 0 h 157"/>
                  <a:gd name="T38" fmla="*/ 48 w 135"/>
                  <a:gd name="T39" fmla="*/ 0 h 157"/>
                  <a:gd name="T40" fmla="*/ 48 w 135"/>
                  <a:gd name="T41" fmla="*/ 0 h 157"/>
                  <a:gd name="T42" fmla="*/ 48 w 135"/>
                  <a:gd name="T43" fmla="*/ 0 h 157"/>
                  <a:gd name="T44" fmla="*/ 48 w 135"/>
                  <a:gd name="T45" fmla="*/ 0 h 157"/>
                  <a:gd name="T46" fmla="*/ 47 w 135"/>
                  <a:gd name="T47" fmla="*/ 0 h 157"/>
                  <a:gd name="T48" fmla="*/ 47 w 135"/>
                  <a:gd name="T49" fmla="*/ 0 h 157"/>
                  <a:gd name="T50" fmla="*/ 47 w 135"/>
                  <a:gd name="T51" fmla="*/ 0 h 157"/>
                  <a:gd name="T52" fmla="*/ 47 w 135"/>
                  <a:gd name="T53" fmla="*/ 0 h 157"/>
                  <a:gd name="T54" fmla="*/ 47 w 135"/>
                  <a:gd name="T55" fmla="*/ 0 h 157"/>
                  <a:gd name="T56" fmla="*/ 3 w 135"/>
                  <a:gd name="T57" fmla="*/ 21 h 157"/>
                  <a:gd name="T58" fmla="*/ 0 w 135"/>
                  <a:gd name="T59" fmla="*/ 25 h 157"/>
                  <a:gd name="T60" fmla="*/ 60 w 135"/>
                  <a:gd name="T61" fmla="*/ 104 h 157"/>
                  <a:gd name="T62" fmla="*/ 22 w 135"/>
                  <a:gd name="T63" fmla="*/ 141 h 157"/>
                  <a:gd name="T64" fmla="*/ 110 w 135"/>
                  <a:gd name="T65" fmla="*/ 141 h 157"/>
                  <a:gd name="T66" fmla="*/ 102 w 135"/>
                  <a:gd name="T67" fmla="*/ 104 h 157"/>
                  <a:gd name="T68" fmla="*/ 135 w 135"/>
                  <a:gd name="T69" fmla="*/ 22 h 157"/>
                  <a:gd name="T70" fmla="*/ 132 w 135"/>
                  <a:gd name="T71" fmla="*/ 21 h 157"/>
                  <a:gd name="T72" fmla="*/ 87 w 135"/>
                  <a:gd name="T73" fmla="*/ 0 h 157"/>
                  <a:gd name="T74" fmla="*/ 51 w 135"/>
                  <a:gd name="T7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5" h="157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68" y="96"/>
                      <a:pt x="60" y="104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52" y="156"/>
                      <a:pt x="82" y="157"/>
                      <a:pt x="110" y="141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3" y="87"/>
                      <a:pt x="122" y="48"/>
                      <a:pt x="135" y="22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5" y="0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7">
                <a:extLst>
                  <a:ext uri="{FF2B5EF4-FFF2-40B4-BE49-F238E27FC236}">
                    <a16:creationId xmlns:a16="http://schemas.microsoft.com/office/drawing/2014/main" id="{68123A33-E116-C30F-5A3A-64EECCDE7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127" y="4110384"/>
                <a:ext cx="291679" cy="665907"/>
              </a:xfrm>
              <a:custGeom>
                <a:avLst/>
                <a:gdLst>
                  <a:gd name="T0" fmla="*/ 51 w 67"/>
                  <a:gd name="T1" fmla="*/ 0 h 153"/>
                  <a:gd name="T2" fmla="*/ 51 w 67"/>
                  <a:gd name="T3" fmla="*/ 0 h 153"/>
                  <a:gd name="T4" fmla="*/ 51 w 67"/>
                  <a:gd name="T5" fmla="*/ 0 h 153"/>
                  <a:gd name="T6" fmla="*/ 51 w 67"/>
                  <a:gd name="T7" fmla="*/ 0 h 153"/>
                  <a:gd name="T8" fmla="*/ 51 w 67"/>
                  <a:gd name="T9" fmla="*/ 0 h 153"/>
                  <a:gd name="T10" fmla="*/ 50 w 67"/>
                  <a:gd name="T11" fmla="*/ 0 h 153"/>
                  <a:gd name="T12" fmla="*/ 50 w 67"/>
                  <a:gd name="T13" fmla="*/ 0 h 153"/>
                  <a:gd name="T14" fmla="*/ 50 w 67"/>
                  <a:gd name="T15" fmla="*/ 0 h 153"/>
                  <a:gd name="T16" fmla="*/ 50 w 67"/>
                  <a:gd name="T17" fmla="*/ 0 h 153"/>
                  <a:gd name="T18" fmla="*/ 50 w 67"/>
                  <a:gd name="T19" fmla="*/ 0 h 153"/>
                  <a:gd name="T20" fmla="*/ 49 w 67"/>
                  <a:gd name="T21" fmla="*/ 0 h 153"/>
                  <a:gd name="T22" fmla="*/ 49 w 67"/>
                  <a:gd name="T23" fmla="*/ 0 h 153"/>
                  <a:gd name="T24" fmla="*/ 49 w 67"/>
                  <a:gd name="T25" fmla="*/ 0 h 153"/>
                  <a:gd name="T26" fmla="*/ 49 w 67"/>
                  <a:gd name="T27" fmla="*/ 0 h 153"/>
                  <a:gd name="T28" fmla="*/ 49 w 67"/>
                  <a:gd name="T29" fmla="*/ 0 h 153"/>
                  <a:gd name="T30" fmla="*/ 49 w 67"/>
                  <a:gd name="T31" fmla="*/ 0 h 153"/>
                  <a:gd name="T32" fmla="*/ 48 w 67"/>
                  <a:gd name="T33" fmla="*/ 0 h 153"/>
                  <a:gd name="T34" fmla="*/ 48 w 67"/>
                  <a:gd name="T35" fmla="*/ 0 h 153"/>
                  <a:gd name="T36" fmla="*/ 48 w 67"/>
                  <a:gd name="T37" fmla="*/ 0 h 153"/>
                  <a:gd name="T38" fmla="*/ 48 w 67"/>
                  <a:gd name="T39" fmla="*/ 0 h 153"/>
                  <a:gd name="T40" fmla="*/ 48 w 67"/>
                  <a:gd name="T41" fmla="*/ 0 h 153"/>
                  <a:gd name="T42" fmla="*/ 48 w 67"/>
                  <a:gd name="T43" fmla="*/ 0 h 153"/>
                  <a:gd name="T44" fmla="*/ 48 w 67"/>
                  <a:gd name="T45" fmla="*/ 0 h 153"/>
                  <a:gd name="T46" fmla="*/ 47 w 67"/>
                  <a:gd name="T47" fmla="*/ 0 h 153"/>
                  <a:gd name="T48" fmla="*/ 47 w 67"/>
                  <a:gd name="T49" fmla="*/ 0 h 153"/>
                  <a:gd name="T50" fmla="*/ 47 w 67"/>
                  <a:gd name="T51" fmla="*/ 0 h 153"/>
                  <a:gd name="T52" fmla="*/ 47 w 67"/>
                  <a:gd name="T53" fmla="*/ 0 h 153"/>
                  <a:gd name="T54" fmla="*/ 47 w 67"/>
                  <a:gd name="T55" fmla="*/ 0 h 153"/>
                  <a:gd name="T56" fmla="*/ 3 w 67"/>
                  <a:gd name="T57" fmla="*/ 21 h 153"/>
                  <a:gd name="T58" fmla="*/ 0 w 67"/>
                  <a:gd name="T59" fmla="*/ 25 h 153"/>
                  <a:gd name="T60" fmla="*/ 31 w 67"/>
                  <a:gd name="T61" fmla="*/ 106 h 153"/>
                  <a:gd name="T62" fmla="*/ 22 w 67"/>
                  <a:gd name="T63" fmla="*/ 141 h 153"/>
                  <a:gd name="T64" fmla="*/ 67 w 67"/>
                  <a:gd name="T65" fmla="*/ 153 h 153"/>
                  <a:gd name="T66" fmla="*/ 67 w 67"/>
                  <a:gd name="T67" fmla="*/ 0 h 153"/>
                  <a:gd name="T68" fmla="*/ 51 w 67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153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34" y="94"/>
                      <a:pt x="31" y="106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37" y="148"/>
                      <a:pt x="53" y="153"/>
                      <a:pt x="67" y="15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38">
                <a:extLst>
                  <a:ext uri="{FF2B5EF4-FFF2-40B4-BE49-F238E27FC236}">
                    <a16:creationId xmlns:a16="http://schemas.microsoft.com/office/drawing/2014/main" id="{0BF15022-BE14-0005-40E9-71E4B57B4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069" y="4005820"/>
                <a:ext cx="221969" cy="339374"/>
              </a:xfrm>
              <a:custGeom>
                <a:avLst/>
                <a:gdLst>
                  <a:gd name="T0" fmla="*/ 64 w 121"/>
                  <a:gd name="T1" fmla="*/ 185 h 185"/>
                  <a:gd name="T2" fmla="*/ 0 w 121"/>
                  <a:gd name="T3" fmla="*/ 64 h 185"/>
                  <a:gd name="T4" fmla="*/ 26 w 121"/>
                  <a:gd name="T5" fmla="*/ 57 h 185"/>
                  <a:gd name="T6" fmla="*/ 14 w 121"/>
                  <a:gd name="T7" fmla="*/ 0 h 185"/>
                  <a:gd name="T8" fmla="*/ 107 w 121"/>
                  <a:gd name="T9" fmla="*/ 0 h 185"/>
                  <a:gd name="T10" fmla="*/ 97 w 121"/>
                  <a:gd name="T11" fmla="*/ 54 h 185"/>
                  <a:gd name="T12" fmla="*/ 121 w 121"/>
                  <a:gd name="T13" fmla="*/ 61 h 185"/>
                  <a:gd name="T14" fmla="*/ 64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4" y="185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107" y="0"/>
                    </a:lnTo>
                    <a:lnTo>
                      <a:pt x="97" y="54"/>
                    </a:lnTo>
                    <a:lnTo>
                      <a:pt x="121" y="61"/>
                    </a:lnTo>
                    <a:lnTo>
                      <a:pt x="64" y="185"/>
                    </a:lnTo>
                    <a:close/>
                  </a:path>
                </a:pathLst>
              </a:custGeom>
              <a:solidFill>
                <a:srgbClr val="C1A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39">
                <a:extLst>
                  <a:ext uri="{FF2B5EF4-FFF2-40B4-BE49-F238E27FC236}">
                    <a16:creationId xmlns:a16="http://schemas.microsoft.com/office/drawing/2014/main" id="{38447087-F868-E4DF-382E-1AAEBE7AD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069" y="4005820"/>
                <a:ext cx="113736" cy="333871"/>
              </a:xfrm>
              <a:custGeom>
                <a:avLst/>
                <a:gdLst>
                  <a:gd name="T0" fmla="*/ 62 w 62"/>
                  <a:gd name="T1" fmla="*/ 182 h 182"/>
                  <a:gd name="T2" fmla="*/ 0 w 62"/>
                  <a:gd name="T3" fmla="*/ 64 h 182"/>
                  <a:gd name="T4" fmla="*/ 26 w 62"/>
                  <a:gd name="T5" fmla="*/ 57 h 182"/>
                  <a:gd name="T6" fmla="*/ 14 w 62"/>
                  <a:gd name="T7" fmla="*/ 0 h 182"/>
                  <a:gd name="T8" fmla="*/ 62 w 62"/>
                  <a:gd name="T9" fmla="*/ 0 h 182"/>
                  <a:gd name="T10" fmla="*/ 62 w 62"/>
                  <a:gd name="T1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82">
                    <a:moveTo>
                      <a:pt x="62" y="182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62" y="0"/>
                    </a:lnTo>
                    <a:lnTo>
                      <a:pt x="62" y="182"/>
                    </a:lnTo>
                    <a:close/>
                  </a:path>
                </a:pathLst>
              </a:custGeom>
              <a:solidFill>
                <a:srgbClr val="D1B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40">
                <a:extLst>
                  <a:ext uri="{FF2B5EF4-FFF2-40B4-BE49-F238E27FC236}">
                    <a16:creationId xmlns:a16="http://schemas.microsoft.com/office/drawing/2014/main" id="{A981FBD2-34B1-A105-5CC7-77450A747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41">
                <a:extLst>
                  <a:ext uri="{FF2B5EF4-FFF2-40B4-BE49-F238E27FC236}">
                    <a16:creationId xmlns:a16="http://schemas.microsoft.com/office/drawing/2014/main" id="{EC40BF13-3CDA-C023-F2DF-4EF7204D3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42">
                <a:extLst>
                  <a:ext uri="{FF2B5EF4-FFF2-40B4-BE49-F238E27FC236}">
                    <a16:creationId xmlns:a16="http://schemas.microsoft.com/office/drawing/2014/main" id="{D5BE1464-A3A6-6E18-3171-63D485B24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43">
                <a:extLst>
                  <a:ext uri="{FF2B5EF4-FFF2-40B4-BE49-F238E27FC236}">
                    <a16:creationId xmlns:a16="http://schemas.microsoft.com/office/drawing/2014/main" id="{E17186C2-8D81-6FCC-DEE4-7EF3DCC6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083" y="4000316"/>
                <a:ext cx="177943" cy="122909"/>
              </a:xfrm>
              <a:custGeom>
                <a:avLst/>
                <a:gdLst>
                  <a:gd name="T0" fmla="*/ 3 w 41"/>
                  <a:gd name="T1" fmla="*/ 23 h 28"/>
                  <a:gd name="T2" fmla="*/ 4 w 41"/>
                  <a:gd name="T3" fmla="*/ 22 h 28"/>
                  <a:gd name="T4" fmla="*/ 0 w 41"/>
                  <a:gd name="T5" fmla="*/ 0 h 28"/>
                  <a:gd name="T6" fmla="*/ 41 w 41"/>
                  <a:gd name="T7" fmla="*/ 1 h 28"/>
                  <a:gd name="T8" fmla="*/ 39 w 41"/>
                  <a:gd name="T9" fmla="*/ 22 h 28"/>
                  <a:gd name="T10" fmla="*/ 40 w 41"/>
                  <a:gd name="T11" fmla="*/ 23 h 28"/>
                  <a:gd name="T12" fmla="*/ 23 w 41"/>
                  <a:gd name="T13" fmla="*/ 27 h 28"/>
                  <a:gd name="T14" fmla="*/ 3 w 41"/>
                  <a:gd name="T1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8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26"/>
                      <a:pt x="29" y="27"/>
                      <a:pt x="23" y="27"/>
                    </a:cubicBezTo>
                    <a:cubicBezTo>
                      <a:pt x="16" y="28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244">
                <a:extLst>
                  <a:ext uri="{FF2B5EF4-FFF2-40B4-BE49-F238E27FC236}">
                    <a16:creationId xmlns:a16="http://schemas.microsoft.com/office/drawing/2014/main" id="{AA23CB0D-54EB-AD49-A200-72CD71F45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083" y="4000316"/>
                <a:ext cx="91723" cy="117405"/>
              </a:xfrm>
              <a:custGeom>
                <a:avLst/>
                <a:gdLst>
                  <a:gd name="T0" fmla="*/ 3 w 21"/>
                  <a:gd name="T1" fmla="*/ 23 h 27"/>
                  <a:gd name="T2" fmla="*/ 4 w 21"/>
                  <a:gd name="T3" fmla="*/ 22 h 27"/>
                  <a:gd name="T4" fmla="*/ 0 w 21"/>
                  <a:gd name="T5" fmla="*/ 0 h 27"/>
                  <a:gd name="T6" fmla="*/ 21 w 21"/>
                  <a:gd name="T7" fmla="*/ 1 h 27"/>
                  <a:gd name="T8" fmla="*/ 21 w 21"/>
                  <a:gd name="T9" fmla="*/ 27 h 27"/>
                  <a:gd name="T10" fmla="*/ 3 w 21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7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5" y="27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248">
                <a:extLst>
                  <a:ext uri="{FF2B5EF4-FFF2-40B4-BE49-F238E27FC236}">
                    <a16:creationId xmlns:a16="http://schemas.microsoft.com/office/drawing/2014/main" id="{3DC9BF16-4A2D-B654-7670-E3685C66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982" y="3549041"/>
                <a:ext cx="511813" cy="555840"/>
              </a:xfrm>
              <a:custGeom>
                <a:avLst/>
                <a:gdLst>
                  <a:gd name="T0" fmla="*/ 59 w 118"/>
                  <a:gd name="T1" fmla="*/ 0 h 128"/>
                  <a:gd name="T2" fmla="*/ 63 w 118"/>
                  <a:gd name="T3" fmla="*/ 0 h 128"/>
                  <a:gd name="T4" fmla="*/ 103 w 118"/>
                  <a:gd name="T5" fmla="*/ 0 h 128"/>
                  <a:gd name="T6" fmla="*/ 106 w 118"/>
                  <a:gd name="T7" fmla="*/ 14 h 128"/>
                  <a:gd name="T8" fmla="*/ 118 w 118"/>
                  <a:gd name="T9" fmla="*/ 29 h 128"/>
                  <a:gd name="T10" fmla="*/ 118 w 118"/>
                  <a:gd name="T11" fmla="*/ 62 h 128"/>
                  <a:gd name="T12" fmla="*/ 61 w 118"/>
                  <a:gd name="T13" fmla="*/ 127 h 128"/>
                  <a:gd name="T14" fmla="*/ 1 w 118"/>
                  <a:gd name="T15" fmla="*/ 61 h 128"/>
                  <a:gd name="T16" fmla="*/ 1 w 118"/>
                  <a:gd name="T17" fmla="*/ 14 h 128"/>
                  <a:gd name="T18" fmla="*/ 10 w 118"/>
                  <a:gd name="T19" fmla="*/ 0 h 128"/>
                  <a:gd name="T20" fmla="*/ 56 w 118"/>
                  <a:gd name="T21" fmla="*/ 0 h 128"/>
                  <a:gd name="T22" fmla="*/ 59 w 118"/>
                  <a:gd name="T2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28">
                    <a:moveTo>
                      <a:pt x="59" y="0"/>
                    </a:moveTo>
                    <a:cubicBezTo>
                      <a:pt x="61" y="0"/>
                      <a:pt x="62" y="0"/>
                      <a:pt x="6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40"/>
                      <a:pt x="118" y="51"/>
                      <a:pt x="118" y="62"/>
                    </a:cubicBezTo>
                    <a:cubicBezTo>
                      <a:pt x="115" y="92"/>
                      <a:pt x="89" y="127"/>
                      <a:pt x="61" y="127"/>
                    </a:cubicBezTo>
                    <a:cubicBezTo>
                      <a:pt x="30" y="128"/>
                      <a:pt x="4" y="93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249">
                <a:extLst>
                  <a:ext uri="{FF2B5EF4-FFF2-40B4-BE49-F238E27FC236}">
                    <a16:creationId xmlns:a16="http://schemas.microsoft.com/office/drawing/2014/main" id="{FCEEAD39-AB34-A90A-E7E5-5558745BF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982" y="3549041"/>
                <a:ext cx="256823" cy="552171"/>
              </a:xfrm>
              <a:custGeom>
                <a:avLst/>
                <a:gdLst>
                  <a:gd name="T0" fmla="*/ 59 w 59"/>
                  <a:gd name="T1" fmla="*/ 127 h 127"/>
                  <a:gd name="T2" fmla="*/ 1 w 59"/>
                  <a:gd name="T3" fmla="*/ 61 h 127"/>
                  <a:gd name="T4" fmla="*/ 1 w 59"/>
                  <a:gd name="T5" fmla="*/ 14 h 127"/>
                  <a:gd name="T6" fmla="*/ 10 w 59"/>
                  <a:gd name="T7" fmla="*/ 0 h 127"/>
                  <a:gd name="T8" fmla="*/ 56 w 59"/>
                  <a:gd name="T9" fmla="*/ 0 h 127"/>
                  <a:gd name="T10" fmla="*/ 59 w 59"/>
                  <a:gd name="T11" fmla="*/ 0 h 127"/>
                  <a:gd name="T12" fmla="*/ 59 w 59"/>
                  <a:gd name="T1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7">
                    <a:moveTo>
                      <a:pt x="59" y="127"/>
                    </a:moveTo>
                    <a:cubicBezTo>
                      <a:pt x="29" y="127"/>
                      <a:pt x="4" y="92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lnTo>
                      <a:pt x="59" y="127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250">
                <a:extLst>
                  <a:ext uri="{FF2B5EF4-FFF2-40B4-BE49-F238E27FC236}">
                    <a16:creationId xmlns:a16="http://schemas.microsoft.com/office/drawing/2014/main" id="{1E2145D3-0AC8-6E36-3FFF-F8B3DD126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955" y="3476439"/>
                <a:ext cx="555840" cy="231141"/>
              </a:xfrm>
              <a:custGeom>
                <a:avLst/>
                <a:gdLst>
                  <a:gd name="T0" fmla="*/ 128 w 128"/>
                  <a:gd name="T1" fmla="*/ 35 h 53"/>
                  <a:gd name="T2" fmla="*/ 128 w 128"/>
                  <a:gd name="T3" fmla="*/ 53 h 53"/>
                  <a:gd name="T4" fmla="*/ 110 w 128"/>
                  <a:gd name="T5" fmla="*/ 53 h 53"/>
                  <a:gd name="T6" fmla="*/ 105 w 128"/>
                  <a:gd name="T7" fmla="*/ 53 h 53"/>
                  <a:gd name="T8" fmla="*/ 105 w 128"/>
                  <a:gd name="T9" fmla="*/ 36 h 53"/>
                  <a:gd name="T10" fmla="*/ 104 w 128"/>
                  <a:gd name="T11" fmla="*/ 36 h 53"/>
                  <a:gd name="T12" fmla="*/ 92 w 128"/>
                  <a:gd name="T13" fmla="*/ 52 h 53"/>
                  <a:gd name="T14" fmla="*/ 86 w 128"/>
                  <a:gd name="T15" fmla="*/ 53 h 53"/>
                  <a:gd name="T16" fmla="*/ 86 w 128"/>
                  <a:gd name="T17" fmla="*/ 53 h 53"/>
                  <a:gd name="T18" fmla="*/ 84 w 128"/>
                  <a:gd name="T19" fmla="*/ 53 h 53"/>
                  <a:gd name="T20" fmla="*/ 84 w 128"/>
                  <a:gd name="T21" fmla="*/ 53 h 53"/>
                  <a:gd name="T22" fmla="*/ 70 w 128"/>
                  <a:gd name="T23" fmla="*/ 53 h 53"/>
                  <a:gd name="T24" fmla="*/ 70 w 128"/>
                  <a:gd name="T25" fmla="*/ 53 h 53"/>
                  <a:gd name="T26" fmla="*/ 70 w 128"/>
                  <a:gd name="T27" fmla="*/ 53 h 53"/>
                  <a:gd name="T28" fmla="*/ 22 w 128"/>
                  <a:gd name="T29" fmla="*/ 53 h 53"/>
                  <a:gd name="T30" fmla="*/ 4 w 128"/>
                  <a:gd name="T31" fmla="*/ 35 h 53"/>
                  <a:gd name="T32" fmla="*/ 13 w 128"/>
                  <a:gd name="T33" fmla="*/ 17 h 53"/>
                  <a:gd name="T34" fmla="*/ 20 w 128"/>
                  <a:gd name="T35" fmla="*/ 0 h 53"/>
                  <a:gd name="T36" fmla="*/ 71 w 128"/>
                  <a:gd name="T37" fmla="*/ 4 h 53"/>
                  <a:gd name="T38" fmla="*/ 71 w 128"/>
                  <a:gd name="T39" fmla="*/ 4 h 53"/>
                  <a:gd name="T40" fmla="*/ 91 w 128"/>
                  <a:gd name="T41" fmla="*/ 4 h 53"/>
                  <a:gd name="T42" fmla="*/ 91 w 128"/>
                  <a:gd name="T43" fmla="*/ 4 h 53"/>
                  <a:gd name="T44" fmla="*/ 97 w 128"/>
                  <a:gd name="T45" fmla="*/ 4 h 53"/>
                  <a:gd name="T46" fmla="*/ 128 w 128"/>
                  <a:gd name="T47" fmla="*/ 34 h 53"/>
                  <a:gd name="T48" fmla="*/ 128 w 128"/>
                  <a:gd name="T49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53">
                    <a:moveTo>
                      <a:pt x="128" y="35"/>
                    </a:moveTo>
                    <a:cubicBezTo>
                      <a:pt x="128" y="53"/>
                      <a:pt x="128" y="53"/>
                      <a:pt x="128" y="53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43"/>
                      <a:pt x="99" y="50"/>
                      <a:pt x="92" y="52"/>
                    </a:cubicBezTo>
                    <a:cubicBezTo>
                      <a:pt x="90" y="53"/>
                      <a:pt x="88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12" y="53"/>
                      <a:pt x="0" y="44"/>
                      <a:pt x="4" y="3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114" y="4"/>
                      <a:pt x="128" y="17"/>
                      <a:pt x="128" y="34"/>
                    </a:cubicBezTo>
                    <a:cubicBezTo>
                      <a:pt x="128" y="35"/>
                      <a:pt x="128" y="35"/>
                      <a:pt x="128" y="3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52">
                <a:extLst>
                  <a:ext uri="{FF2B5EF4-FFF2-40B4-BE49-F238E27FC236}">
                    <a16:creationId xmlns:a16="http://schemas.microsoft.com/office/drawing/2014/main" id="{F0149542-7056-4137-F5DB-9AAF14F5A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125" y="4044343"/>
                <a:ext cx="234810" cy="326533"/>
              </a:xfrm>
              <a:custGeom>
                <a:avLst/>
                <a:gdLst>
                  <a:gd name="T0" fmla="*/ 32 w 54"/>
                  <a:gd name="T1" fmla="*/ 74 h 75"/>
                  <a:gd name="T2" fmla="*/ 34 w 54"/>
                  <a:gd name="T3" fmla="*/ 73 h 75"/>
                  <a:gd name="T4" fmla="*/ 35 w 54"/>
                  <a:gd name="T5" fmla="*/ 73 h 75"/>
                  <a:gd name="T6" fmla="*/ 35 w 54"/>
                  <a:gd name="T7" fmla="*/ 73 h 75"/>
                  <a:gd name="T8" fmla="*/ 44 w 54"/>
                  <a:gd name="T9" fmla="*/ 75 h 75"/>
                  <a:gd name="T10" fmla="*/ 52 w 54"/>
                  <a:gd name="T11" fmla="*/ 68 h 75"/>
                  <a:gd name="T12" fmla="*/ 53 w 54"/>
                  <a:gd name="T13" fmla="*/ 57 h 75"/>
                  <a:gd name="T14" fmla="*/ 46 w 54"/>
                  <a:gd name="T15" fmla="*/ 40 h 75"/>
                  <a:gd name="T16" fmla="*/ 46 w 54"/>
                  <a:gd name="T17" fmla="*/ 40 h 75"/>
                  <a:gd name="T18" fmla="*/ 30 w 54"/>
                  <a:gd name="T19" fmla="*/ 0 h 75"/>
                  <a:gd name="T20" fmla="*/ 0 w 54"/>
                  <a:gd name="T21" fmla="*/ 13 h 75"/>
                  <a:gd name="T22" fmla="*/ 31 w 54"/>
                  <a:gd name="T23" fmla="*/ 74 h 75"/>
                  <a:gd name="T24" fmla="*/ 32 w 54"/>
                  <a:gd name="T25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75">
                    <a:moveTo>
                      <a:pt x="32" y="74"/>
                    </a:move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8" y="74"/>
                      <a:pt x="50" y="71"/>
                      <a:pt x="52" y="68"/>
                    </a:cubicBezTo>
                    <a:cubicBezTo>
                      <a:pt x="54" y="64"/>
                      <a:pt x="54" y="61"/>
                      <a:pt x="53" y="5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4"/>
                      <a:pt x="32" y="74"/>
                      <a:pt x="32" y="74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53">
                <a:extLst>
                  <a:ext uri="{FF2B5EF4-FFF2-40B4-BE49-F238E27FC236}">
                    <a16:creationId xmlns:a16="http://schemas.microsoft.com/office/drawing/2014/main" id="{3B3A4BDF-8AB3-E2B9-0EF5-8F91ABC81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429" y="3726983"/>
                <a:ext cx="117405" cy="361388"/>
              </a:xfrm>
              <a:custGeom>
                <a:avLst/>
                <a:gdLst>
                  <a:gd name="T0" fmla="*/ 25 w 27"/>
                  <a:gd name="T1" fmla="*/ 1 h 83"/>
                  <a:gd name="T2" fmla="*/ 25 w 27"/>
                  <a:gd name="T3" fmla="*/ 1 h 83"/>
                  <a:gd name="T4" fmla="*/ 27 w 27"/>
                  <a:gd name="T5" fmla="*/ 1 h 83"/>
                  <a:gd name="T6" fmla="*/ 5 w 27"/>
                  <a:gd name="T7" fmla="*/ 83 h 83"/>
                  <a:gd name="T8" fmla="*/ 4 w 27"/>
                  <a:gd name="T9" fmla="*/ 83 h 83"/>
                  <a:gd name="T10" fmla="*/ 4 w 27"/>
                  <a:gd name="T11" fmla="*/ 83 h 83"/>
                  <a:gd name="T12" fmla="*/ 0 w 27"/>
                  <a:gd name="T13" fmla="*/ 77 h 83"/>
                  <a:gd name="T14" fmla="*/ 19 w 27"/>
                  <a:gd name="T15" fmla="*/ 4 h 83"/>
                  <a:gd name="T16" fmla="*/ 25 w 27"/>
                  <a:gd name="T17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8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1" y="82"/>
                      <a:pt x="0" y="80"/>
                      <a:pt x="0" y="7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22" y="0"/>
                      <a:pt x="25" y="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254">
                <a:extLst>
                  <a:ext uri="{FF2B5EF4-FFF2-40B4-BE49-F238E27FC236}">
                    <a16:creationId xmlns:a16="http://schemas.microsoft.com/office/drawing/2014/main" id="{1FC3FC27-4D7F-D5B9-219B-482E6F11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940" y="3730652"/>
                <a:ext cx="108233" cy="361388"/>
              </a:xfrm>
              <a:custGeom>
                <a:avLst/>
                <a:gdLst>
                  <a:gd name="T0" fmla="*/ 21 w 25"/>
                  <a:gd name="T1" fmla="*/ 0 h 83"/>
                  <a:gd name="T2" fmla="*/ 21 w 25"/>
                  <a:gd name="T3" fmla="*/ 0 h 83"/>
                  <a:gd name="T4" fmla="*/ 0 w 25"/>
                  <a:gd name="T5" fmla="*/ 82 h 83"/>
                  <a:gd name="T6" fmla="*/ 6 w 25"/>
                  <a:gd name="T7" fmla="*/ 78 h 83"/>
                  <a:gd name="T8" fmla="*/ 25 w 25"/>
                  <a:gd name="T9" fmla="*/ 6 h 83"/>
                  <a:gd name="T10" fmla="*/ 21 w 25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3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3"/>
                      <a:pt x="5" y="81"/>
                      <a:pt x="6" y="7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3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55">
                <a:extLst>
                  <a:ext uri="{FF2B5EF4-FFF2-40B4-BE49-F238E27FC236}">
                    <a16:creationId xmlns:a16="http://schemas.microsoft.com/office/drawing/2014/main" id="{147F3B98-7DA3-19EF-867D-5B006E96C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940" y="3958125"/>
                <a:ext cx="161432" cy="143087"/>
              </a:xfrm>
              <a:custGeom>
                <a:avLst/>
                <a:gdLst>
                  <a:gd name="T0" fmla="*/ 37 w 37"/>
                  <a:gd name="T1" fmla="*/ 20 h 33"/>
                  <a:gd name="T2" fmla="*/ 34 w 37"/>
                  <a:gd name="T3" fmla="*/ 12 h 33"/>
                  <a:gd name="T4" fmla="*/ 13 w 37"/>
                  <a:gd name="T5" fmla="*/ 3 h 33"/>
                  <a:gd name="T6" fmla="*/ 13 w 37"/>
                  <a:gd name="T7" fmla="*/ 3 h 33"/>
                  <a:gd name="T8" fmla="*/ 3 w 37"/>
                  <a:gd name="T9" fmla="*/ 24 h 33"/>
                  <a:gd name="T10" fmla="*/ 7 w 37"/>
                  <a:gd name="T11" fmla="*/ 33 h 33"/>
                  <a:gd name="T12" fmla="*/ 37 w 37"/>
                  <a:gd name="T13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3">
                    <a:moveTo>
                      <a:pt x="37" y="20"/>
                    </a:move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4"/>
                      <a:pt x="21" y="0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4" y="6"/>
                      <a:pt x="0" y="15"/>
                      <a:pt x="3" y="24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57">
                <a:extLst>
                  <a:ext uri="{FF2B5EF4-FFF2-40B4-BE49-F238E27FC236}">
                    <a16:creationId xmlns:a16="http://schemas.microsoft.com/office/drawing/2014/main" id="{95C26A4A-3688-D886-AD9F-60FC390FA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159" y="4471772"/>
                <a:ext cx="256823" cy="355884"/>
              </a:xfrm>
              <a:custGeom>
                <a:avLst/>
                <a:gdLst>
                  <a:gd name="T0" fmla="*/ 36 w 59"/>
                  <a:gd name="T1" fmla="*/ 1 h 82"/>
                  <a:gd name="T2" fmla="*/ 37 w 59"/>
                  <a:gd name="T3" fmla="*/ 1 h 82"/>
                  <a:gd name="T4" fmla="*/ 39 w 59"/>
                  <a:gd name="T5" fmla="*/ 2 h 82"/>
                  <a:gd name="T6" fmla="*/ 39 w 59"/>
                  <a:gd name="T7" fmla="*/ 2 h 82"/>
                  <a:gd name="T8" fmla="*/ 51 w 59"/>
                  <a:gd name="T9" fmla="*/ 8 h 82"/>
                  <a:gd name="T10" fmla="*/ 58 w 59"/>
                  <a:gd name="T11" fmla="*/ 17 h 82"/>
                  <a:gd name="T12" fmla="*/ 58 w 59"/>
                  <a:gd name="T13" fmla="*/ 27 h 82"/>
                  <a:gd name="T14" fmla="*/ 49 w 59"/>
                  <a:gd name="T15" fmla="*/ 44 h 82"/>
                  <a:gd name="T16" fmla="*/ 49 w 59"/>
                  <a:gd name="T17" fmla="*/ 44 h 82"/>
                  <a:gd name="T18" fmla="*/ 29 w 59"/>
                  <a:gd name="T19" fmla="*/ 82 h 82"/>
                  <a:gd name="T20" fmla="*/ 0 w 59"/>
                  <a:gd name="T21" fmla="*/ 66 h 82"/>
                  <a:gd name="T22" fmla="*/ 35 w 59"/>
                  <a:gd name="T23" fmla="*/ 0 h 82"/>
                  <a:gd name="T24" fmla="*/ 36 w 59"/>
                  <a:gd name="T25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2">
                    <a:moveTo>
                      <a:pt x="36" y="1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5" y="10"/>
                      <a:pt x="57" y="13"/>
                      <a:pt x="58" y="17"/>
                    </a:cubicBezTo>
                    <a:cubicBezTo>
                      <a:pt x="59" y="20"/>
                      <a:pt x="59" y="24"/>
                      <a:pt x="58" y="27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58">
                <a:extLst>
                  <a:ext uri="{FF2B5EF4-FFF2-40B4-BE49-F238E27FC236}">
                    <a16:creationId xmlns:a16="http://schemas.microsoft.com/office/drawing/2014/main" id="{8149BBA1-12F9-229C-13EA-5A1EDBD8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139" y="4754277"/>
                <a:ext cx="159598" cy="152260"/>
              </a:xfrm>
              <a:custGeom>
                <a:avLst/>
                <a:gdLst>
                  <a:gd name="T0" fmla="*/ 37 w 37"/>
                  <a:gd name="T1" fmla="*/ 16 h 35"/>
                  <a:gd name="T2" fmla="*/ 33 w 37"/>
                  <a:gd name="T3" fmla="*/ 24 h 35"/>
                  <a:gd name="T4" fmla="*/ 11 w 37"/>
                  <a:gd name="T5" fmla="*/ 31 h 35"/>
                  <a:gd name="T6" fmla="*/ 11 w 37"/>
                  <a:gd name="T7" fmla="*/ 31 h 35"/>
                  <a:gd name="T8" fmla="*/ 4 w 37"/>
                  <a:gd name="T9" fmla="*/ 9 h 35"/>
                  <a:gd name="T10" fmla="*/ 9 w 37"/>
                  <a:gd name="T11" fmla="*/ 0 h 35"/>
                  <a:gd name="T12" fmla="*/ 37 w 37"/>
                  <a:gd name="T1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5">
                    <a:moveTo>
                      <a:pt x="37" y="16"/>
                    </a:moveTo>
                    <a:cubicBezTo>
                      <a:pt x="33" y="24"/>
                      <a:pt x="33" y="24"/>
                      <a:pt x="33" y="24"/>
                    </a:cubicBezTo>
                    <a:cubicBezTo>
                      <a:pt x="29" y="32"/>
                      <a:pt x="19" y="35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3" y="27"/>
                      <a:pt x="0" y="17"/>
                      <a:pt x="4" y="9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59">
                <a:extLst>
                  <a:ext uri="{FF2B5EF4-FFF2-40B4-BE49-F238E27FC236}">
                    <a16:creationId xmlns:a16="http://schemas.microsoft.com/office/drawing/2014/main" id="{30BB51F9-E486-78EC-0660-D0D831D63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579" y="4640541"/>
                <a:ext cx="599867" cy="631052"/>
              </a:xfrm>
              <a:custGeom>
                <a:avLst/>
                <a:gdLst>
                  <a:gd name="T0" fmla="*/ 72 w 138"/>
                  <a:gd name="T1" fmla="*/ 0 h 145"/>
                  <a:gd name="T2" fmla="*/ 138 w 138"/>
                  <a:gd name="T3" fmla="*/ 96 h 145"/>
                  <a:gd name="T4" fmla="*/ 65 w 138"/>
                  <a:gd name="T5" fmla="*/ 145 h 145"/>
                  <a:gd name="T6" fmla="*/ 0 w 138"/>
                  <a:gd name="T7" fmla="*/ 49 h 145"/>
                  <a:gd name="T8" fmla="*/ 71 w 138"/>
                  <a:gd name="T9" fmla="*/ 2 h 145"/>
                  <a:gd name="T10" fmla="*/ 72 w 138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45">
                    <a:moveTo>
                      <a:pt x="72" y="0"/>
                    </a:moveTo>
                    <a:cubicBezTo>
                      <a:pt x="138" y="96"/>
                      <a:pt x="138" y="96"/>
                      <a:pt x="138" y="96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2" y="1"/>
                      <a:pt x="72" y="0"/>
                      <a:pt x="7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60">
                <a:extLst>
                  <a:ext uri="{FF2B5EF4-FFF2-40B4-BE49-F238E27FC236}">
                    <a16:creationId xmlns:a16="http://schemas.microsoft.com/office/drawing/2014/main" id="{76CD72C8-9F4B-2E3E-E164-05E5EE24E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878" y="4776291"/>
                <a:ext cx="381566" cy="495302"/>
              </a:xfrm>
              <a:custGeom>
                <a:avLst/>
                <a:gdLst>
                  <a:gd name="T0" fmla="*/ 104 w 208"/>
                  <a:gd name="T1" fmla="*/ 0 h 270"/>
                  <a:gd name="T2" fmla="*/ 208 w 208"/>
                  <a:gd name="T3" fmla="*/ 154 h 270"/>
                  <a:gd name="T4" fmla="*/ 35 w 208"/>
                  <a:gd name="T5" fmla="*/ 270 h 270"/>
                  <a:gd name="T6" fmla="*/ 0 w 208"/>
                  <a:gd name="T7" fmla="*/ 218 h 270"/>
                  <a:gd name="T8" fmla="*/ 104 w 208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70">
                    <a:moveTo>
                      <a:pt x="104" y="0"/>
                    </a:moveTo>
                    <a:lnTo>
                      <a:pt x="208" y="154"/>
                    </a:lnTo>
                    <a:lnTo>
                      <a:pt x="35" y="270"/>
                    </a:lnTo>
                    <a:lnTo>
                      <a:pt x="0" y="21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61">
                <a:extLst>
                  <a:ext uri="{FF2B5EF4-FFF2-40B4-BE49-F238E27FC236}">
                    <a16:creationId xmlns:a16="http://schemas.microsoft.com/office/drawing/2014/main" id="{B65CFD55-6EC1-BC69-E1CD-91A5A7004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588" y="4658886"/>
                <a:ext cx="289844" cy="416422"/>
              </a:xfrm>
              <a:custGeom>
                <a:avLst/>
                <a:gdLst>
                  <a:gd name="T0" fmla="*/ 2 w 158"/>
                  <a:gd name="T1" fmla="*/ 0 h 227"/>
                  <a:gd name="T2" fmla="*/ 158 w 158"/>
                  <a:gd name="T3" fmla="*/ 225 h 227"/>
                  <a:gd name="T4" fmla="*/ 156 w 158"/>
                  <a:gd name="T5" fmla="*/ 227 h 227"/>
                  <a:gd name="T6" fmla="*/ 0 w 158"/>
                  <a:gd name="T7" fmla="*/ 2 h 227"/>
                  <a:gd name="T8" fmla="*/ 2 w 158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7">
                    <a:moveTo>
                      <a:pt x="2" y="0"/>
                    </a:moveTo>
                    <a:lnTo>
                      <a:pt x="158" y="225"/>
                    </a:lnTo>
                    <a:lnTo>
                      <a:pt x="156" y="22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62">
                <a:extLst>
                  <a:ext uri="{FF2B5EF4-FFF2-40B4-BE49-F238E27FC236}">
                    <a16:creationId xmlns:a16="http://schemas.microsoft.com/office/drawing/2014/main" id="{8B01C0B8-2CF0-8E1D-03F0-7D10D4A9E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588" y="4640541"/>
                <a:ext cx="311857" cy="434766"/>
              </a:xfrm>
              <a:custGeom>
                <a:avLst/>
                <a:gdLst>
                  <a:gd name="T0" fmla="*/ 6 w 72"/>
                  <a:gd name="T1" fmla="*/ 0 h 100"/>
                  <a:gd name="T2" fmla="*/ 72 w 72"/>
                  <a:gd name="T3" fmla="*/ 96 h 100"/>
                  <a:gd name="T4" fmla="*/ 66 w 72"/>
                  <a:gd name="T5" fmla="*/ 100 h 100"/>
                  <a:gd name="T6" fmla="*/ 0 w 72"/>
                  <a:gd name="T7" fmla="*/ 5 h 100"/>
                  <a:gd name="T8" fmla="*/ 5 w 72"/>
                  <a:gd name="T9" fmla="*/ 2 h 100"/>
                  <a:gd name="T10" fmla="*/ 6 w 72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0">
                    <a:moveTo>
                      <a:pt x="6" y="0"/>
                    </a:moveTo>
                    <a:cubicBezTo>
                      <a:pt x="72" y="96"/>
                      <a:pt x="72" y="96"/>
                      <a:pt x="72" y="96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66">
                <a:extLst>
                  <a:ext uri="{FF2B5EF4-FFF2-40B4-BE49-F238E27FC236}">
                    <a16:creationId xmlns:a16="http://schemas.microsoft.com/office/drawing/2014/main" id="{5EC6B1C2-CB12-A83D-6D9B-B21081F83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952" y="4754277"/>
                <a:ext cx="78882" cy="82551"/>
              </a:xfrm>
              <a:custGeom>
                <a:avLst/>
                <a:gdLst>
                  <a:gd name="T0" fmla="*/ 10 w 18"/>
                  <a:gd name="T1" fmla="*/ 2 h 19"/>
                  <a:gd name="T2" fmla="*/ 15 w 18"/>
                  <a:gd name="T3" fmla="*/ 1 h 19"/>
                  <a:gd name="T4" fmla="*/ 16 w 18"/>
                  <a:gd name="T5" fmla="*/ 6 h 19"/>
                  <a:gd name="T6" fmla="*/ 8 w 18"/>
                  <a:gd name="T7" fmla="*/ 17 h 19"/>
                  <a:gd name="T8" fmla="*/ 2 w 18"/>
                  <a:gd name="T9" fmla="*/ 18 h 19"/>
                  <a:gd name="T10" fmla="*/ 1 w 18"/>
                  <a:gd name="T11" fmla="*/ 13 h 19"/>
                  <a:gd name="T12" fmla="*/ 10 w 18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10" y="2"/>
                    </a:moveTo>
                    <a:cubicBezTo>
                      <a:pt x="11" y="0"/>
                      <a:pt x="13" y="0"/>
                      <a:pt x="15" y="1"/>
                    </a:cubicBezTo>
                    <a:cubicBezTo>
                      <a:pt x="17" y="2"/>
                      <a:pt x="18" y="5"/>
                      <a:pt x="16" y="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4" y="19"/>
                      <a:pt x="2" y="18"/>
                    </a:cubicBezTo>
                    <a:cubicBezTo>
                      <a:pt x="1" y="17"/>
                      <a:pt x="0" y="15"/>
                      <a:pt x="1" y="13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67">
                <a:extLst>
                  <a:ext uri="{FF2B5EF4-FFF2-40B4-BE49-F238E27FC236}">
                    <a16:creationId xmlns:a16="http://schemas.microsoft.com/office/drawing/2014/main" id="{49F390D6-71C8-6C02-B981-A5B584A8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476" y="4748774"/>
                <a:ext cx="40358" cy="40358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6 w 9"/>
                  <a:gd name="T5" fmla="*/ 8 h 9"/>
                  <a:gd name="T6" fmla="*/ 6 w 9"/>
                  <a:gd name="T7" fmla="*/ 9 h 9"/>
                  <a:gd name="T8" fmla="*/ 1 w 9"/>
                  <a:gd name="T9" fmla="*/ 7 h 9"/>
                  <a:gd name="T10" fmla="*/ 3 w 9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51">
                <a:extLst>
                  <a:ext uri="{FF2B5EF4-FFF2-40B4-BE49-F238E27FC236}">
                    <a16:creationId xmlns:a16="http://schemas.microsoft.com/office/drawing/2014/main" id="{1C74FB30-BA99-F687-D062-FB2D4634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811" y="3445254"/>
                <a:ext cx="308188" cy="262327"/>
              </a:xfrm>
              <a:custGeom>
                <a:avLst/>
                <a:gdLst>
                  <a:gd name="T0" fmla="*/ 71 w 71"/>
                  <a:gd name="T1" fmla="*/ 60 h 60"/>
                  <a:gd name="T2" fmla="*/ 71 w 71"/>
                  <a:gd name="T3" fmla="*/ 60 h 60"/>
                  <a:gd name="T4" fmla="*/ 71 w 71"/>
                  <a:gd name="T5" fmla="*/ 60 h 60"/>
                  <a:gd name="T6" fmla="*/ 71 w 71"/>
                  <a:gd name="T7" fmla="*/ 60 h 60"/>
                  <a:gd name="T8" fmla="*/ 15 w 71"/>
                  <a:gd name="T9" fmla="*/ 60 h 60"/>
                  <a:gd name="T10" fmla="*/ 3 w 71"/>
                  <a:gd name="T11" fmla="*/ 41 h 60"/>
                  <a:gd name="T12" fmla="*/ 13 w 71"/>
                  <a:gd name="T13" fmla="*/ 14 h 60"/>
                  <a:gd name="T14" fmla="*/ 20 w 71"/>
                  <a:gd name="T15" fmla="*/ 3 h 60"/>
                  <a:gd name="T16" fmla="*/ 30 w 71"/>
                  <a:gd name="T17" fmla="*/ 0 h 60"/>
                  <a:gd name="T18" fmla="*/ 71 w 71"/>
                  <a:gd name="T19" fmla="*/ 11 h 60"/>
                  <a:gd name="T20" fmla="*/ 71 w 71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60">
                    <a:moveTo>
                      <a:pt x="71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2" y="60"/>
                      <a:pt x="0" y="51"/>
                      <a:pt x="3" y="4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71" y="11"/>
                      <a:pt x="71" y="11"/>
                      <a:pt x="71" y="11"/>
                    </a:cubicBezTo>
                    <a:lnTo>
                      <a:pt x="71" y="60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7" name="직사각형 396">
            <a:extLst>
              <a:ext uri="{FF2B5EF4-FFF2-40B4-BE49-F238E27FC236}">
                <a16:creationId xmlns:a16="http://schemas.microsoft.com/office/drawing/2014/main" id="{B1A64823-81A7-F92C-316F-6707913922EF}"/>
              </a:ext>
            </a:extLst>
          </p:cNvPr>
          <p:cNvSpPr/>
          <p:nvPr/>
        </p:nvSpPr>
        <p:spPr>
          <a:xfrm>
            <a:off x="5979135" y="5303603"/>
            <a:ext cx="2205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㈜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뉴인텍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사업장  서산시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음암면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B1B653C-4A5F-73C5-23C1-12AF4928113A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15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640960" cy="850106"/>
          </a:xfrm>
        </p:spPr>
        <p:txBody>
          <a:bodyPr anchor="t">
            <a:normAutofit/>
          </a:bodyPr>
          <a:lstStyle/>
          <a:p>
            <a:pPr algn="r"/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ko-KR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329734" y="854263"/>
            <a:ext cx="8177666" cy="338554"/>
            <a:chOff x="1446726" y="836712"/>
            <a:chExt cx="8177666" cy="338554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3.3.2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안정적 인력 운영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59496" y="1157843"/>
            <a:ext cx="3735318" cy="4140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당사 계열사 이용 인원 채용 및 배치</a:t>
            </a:r>
            <a:endParaRPr lang="en-US" altLang="ko-KR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4396507" y="1556792"/>
            <a:ext cx="2802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계열사 현황</a:t>
            </a:r>
            <a:endParaRPr lang="ar-SA" sz="28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  <p:grpSp>
        <p:nvGrpSpPr>
          <p:cNvPr id="96" name="Group 1"/>
          <p:cNvGrpSpPr/>
          <p:nvPr/>
        </p:nvGrpSpPr>
        <p:grpSpPr>
          <a:xfrm>
            <a:off x="767558" y="2565458"/>
            <a:ext cx="2192040" cy="2664158"/>
            <a:chOff x="995863" y="1818530"/>
            <a:chExt cx="2192040" cy="2664158"/>
          </a:xfrm>
        </p:grpSpPr>
        <p:grpSp>
          <p:nvGrpSpPr>
            <p:cNvPr id="97" name="Group 23"/>
            <p:cNvGrpSpPr/>
            <p:nvPr/>
          </p:nvGrpSpPr>
          <p:grpSpPr>
            <a:xfrm>
              <a:off x="995863" y="1877005"/>
              <a:ext cx="825403" cy="2605683"/>
              <a:chOff x="6689395" y="3296992"/>
              <a:chExt cx="842015" cy="2658124"/>
            </a:xfrm>
          </p:grpSpPr>
          <p:grpSp>
            <p:nvGrpSpPr>
              <p:cNvPr id="140" name="Group 24"/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165" name="Freeform 65"/>
                <p:cNvSpPr>
                  <a:spLocks/>
                </p:cNvSpPr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avLst/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66"/>
                <p:cNvSpPr>
                  <a:spLocks/>
                </p:cNvSpPr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avLst/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64"/>
                <p:cNvSpPr>
                  <a:spLocks/>
                </p:cNvSpPr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64"/>
                <p:cNvSpPr>
                  <a:spLocks/>
                </p:cNvSpPr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Freeform 67"/>
              <p:cNvSpPr>
                <a:spLocks/>
              </p:cNvSpPr>
              <p:nvPr/>
            </p:nvSpPr>
            <p:spPr bwMode="auto">
              <a:xfrm>
                <a:off x="6918701" y="5828538"/>
                <a:ext cx="174274" cy="126578"/>
              </a:xfrm>
              <a:custGeom>
                <a:avLst/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68"/>
              <p:cNvSpPr>
                <a:spLocks/>
              </p:cNvSpPr>
              <p:nvPr/>
            </p:nvSpPr>
            <p:spPr bwMode="auto">
              <a:xfrm>
                <a:off x="7102147" y="5828538"/>
                <a:ext cx="168770" cy="126578"/>
              </a:xfrm>
              <a:custGeom>
                <a:avLst/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9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69"/>
              <p:cNvSpPr>
                <a:spLocks/>
              </p:cNvSpPr>
              <p:nvPr/>
            </p:nvSpPr>
            <p:spPr bwMode="auto">
              <a:xfrm>
                <a:off x="6698567" y="4122496"/>
                <a:ext cx="254990" cy="427428"/>
              </a:xfrm>
              <a:custGeom>
                <a:avLst/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0"/>
              <p:cNvSpPr>
                <a:spLocks/>
              </p:cNvSpPr>
              <p:nvPr/>
            </p:nvSpPr>
            <p:spPr bwMode="auto">
              <a:xfrm>
                <a:off x="7096644" y="4045449"/>
                <a:ext cx="308188" cy="686086"/>
              </a:xfrm>
              <a:custGeom>
                <a:avLst/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1"/>
              <p:cNvSpPr>
                <a:spLocks/>
              </p:cNvSpPr>
              <p:nvPr/>
            </p:nvSpPr>
            <p:spPr bwMode="auto">
              <a:xfrm>
                <a:off x="6810469" y="4045449"/>
                <a:ext cx="291679" cy="686086"/>
              </a:xfrm>
              <a:custGeom>
                <a:avLst/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2"/>
              <p:cNvSpPr>
                <a:spLocks/>
              </p:cNvSpPr>
              <p:nvPr/>
            </p:nvSpPr>
            <p:spPr bwMode="auto">
              <a:xfrm>
                <a:off x="6689395" y="3296992"/>
                <a:ext cx="832842" cy="834677"/>
              </a:xfrm>
              <a:custGeom>
                <a:avLst/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73"/>
              <p:cNvSpPr>
                <a:spLocks/>
              </p:cNvSpPr>
              <p:nvPr/>
            </p:nvSpPr>
            <p:spPr bwMode="auto">
              <a:xfrm>
                <a:off x="6689395" y="3296992"/>
                <a:ext cx="420091" cy="643894"/>
              </a:xfrm>
              <a:custGeom>
                <a:avLst/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4"/>
              <p:cNvSpPr>
                <a:spLocks/>
              </p:cNvSpPr>
              <p:nvPr/>
            </p:nvSpPr>
            <p:spPr bwMode="auto">
              <a:xfrm>
                <a:off x="6992079" y="3940885"/>
                <a:ext cx="221970" cy="339375"/>
              </a:xfrm>
              <a:custGeom>
                <a:avLst/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75"/>
              <p:cNvSpPr>
                <a:spLocks/>
              </p:cNvSpPr>
              <p:nvPr/>
            </p:nvSpPr>
            <p:spPr bwMode="auto">
              <a:xfrm>
                <a:off x="6992079" y="3935382"/>
                <a:ext cx="225638" cy="183445"/>
              </a:xfrm>
              <a:custGeom>
                <a:avLst/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76"/>
              <p:cNvSpPr>
                <a:spLocks/>
              </p:cNvSpPr>
              <p:nvPr/>
            </p:nvSpPr>
            <p:spPr bwMode="auto">
              <a:xfrm>
                <a:off x="6992079" y="3935382"/>
                <a:ext cx="117405" cy="183445"/>
              </a:xfrm>
              <a:custGeom>
                <a:avLst/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77"/>
              <p:cNvSpPr>
                <a:spLocks/>
              </p:cNvSpPr>
              <p:nvPr/>
            </p:nvSpPr>
            <p:spPr bwMode="auto">
              <a:xfrm>
                <a:off x="7014093" y="3935382"/>
                <a:ext cx="183445" cy="117405"/>
              </a:xfrm>
              <a:custGeom>
                <a:avLst/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78"/>
              <p:cNvSpPr>
                <a:spLocks/>
              </p:cNvSpPr>
              <p:nvPr/>
            </p:nvSpPr>
            <p:spPr bwMode="auto">
              <a:xfrm>
                <a:off x="7014093" y="3935382"/>
                <a:ext cx="95392" cy="113736"/>
              </a:xfrm>
              <a:custGeom>
                <a:avLst/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0"/>
              <p:cNvSpPr>
                <a:spLocks/>
              </p:cNvSpPr>
              <p:nvPr/>
            </p:nvSpPr>
            <p:spPr bwMode="auto">
              <a:xfrm>
                <a:off x="6797627" y="4232563"/>
                <a:ext cx="425593" cy="491634"/>
              </a:xfrm>
              <a:custGeom>
                <a:avLst/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1"/>
              <p:cNvSpPr>
                <a:spLocks/>
              </p:cNvSpPr>
              <p:nvPr/>
            </p:nvSpPr>
            <p:spPr bwMode="auto">
              <a:xfrm>
                <a:off x="6788456" y="4214219"/>
                <a:ext cx="425593" cy="495303"/>
              </a:xfrm>
              <a:custGeom>
                <a:avLst/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2"/>
              <p:cNvSpPr>
                <a:spLocks/>
              </p:cNvSpPr>
              <p:nvPr/>
            </p:nvSpPr>
            <p:spPr bwMode="auto">
              <a:xfrm>
                <a:off x="6905861" y="4271086"/>
                <a:ext cx="308188" cy="438435"/>
              </a:xfrm>
              <a:custGeom>
                <a:avLst/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3"/>
              <p:cNvSpPr>
                <a:spLocks/>
              </p:cNvSpPr>
              <p:nvPr/>
            </p:nvSpPr>
            <p:spPr bwMode="auto">
              <a:xfrm>
                <a:off x="6828814" y="3465762"/>
                <a:ext cx="554005" cy="665907"/>
              </a:xfrm>
              <a:custGeom>
                <a:avLst/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84"/>
              <p:cNvSpPr>
                <a:spLocks/>
              </p:cNvSpPr>
              <p:nvPr/>
            </p:nvSpPr>
            <p:spPr bwMode="auto">
              <a:xfrm>
                <a:off x="6828814" y="3465762"/>
                <a:ext cx="280672" cy="570516"/>
              </a:xfrm>
              <a:custGeom>
                <a:avLst/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85"/>
              <p:cNvSpPr>
                <a:spLocks/>
              </p:cNvSpPr>
              <p:nvPr/>
            </p:nvSpPr>
            <p:spPr bwMode="auto">
              <a:xfrm>
                <a:off x="6731587" y="3408893"/>
                <a:ext cx="698928" cy="313692"/>
              </a:xfrm>
              <a:custGeom>
                <a:avLst/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86"/>
              <p:cNvSpPr>
                <a:spLocks/>
              </p:cNvSpPr>
              <p:nvPr/>
            </p:nvSpPr>
            <p:spPr bwMode="auto">
              <a:xfrm>
                <a:off x="6731587" y="3408893"/>
                <a:ext cx="377898" cy="310023"/>
              </a:xfrm>
              <a:custGeom>
                <a:avLst/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87"/>
              <p:cNvSpPr>
                <a:spLocks/>
              </p:cNvSpPr>
              <p:nvPr/>
            </p:nvSpPr>
            <p:spPr bwMode="auto">
              <a:xfrm>
                <a:off x="7258076" y="4122496"/>
                <a:ext cx="260492" cy="427428"/>
              </a:xfrm>
              <a:custGeom>
                <a:avLst/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88"/>
              <p:cNvSpPr>
                <a:spLocks/>
              </p:cNvSpPr>
              <p:nvPr/>
            </p:nvSpPr>
            <p:spPr bwMode="auto">
              <a:xfrm>
                <a:off x="7360805" y="4419678"/>
                <a:ext cx="165101" cy="324699"/>
              </a:xfrm>
              <a:custGeom>
                <a:avLst/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89"/>
              <p:cNvSpPr>
                <a:spLocks/>
              </p:cNvSpPr>
              <p:nvPr/>
            </p:nvSpPr>
            <p:spPr bwMode="auto">
              <a:xfrm>
                <a:off x="6705905" y="4375651"/>
                <a:ext cx="339375" cy="282506"/>
              </a:xfrm>
              <a:custGeom>
                <a:avLst/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0"/>
              <p:cNvSpPr>
                <a:spLocks/>
              </p:cNvSpPr>
              <p:nvPr/>
            </p:nvSpPr>
            <p:spPr bwMode="auto">
              <a:xfrm>
                <a:off x="6975570" y="4531579"/>
                <a:ext cx="152260" cy="161432"/>
              </a:xfrm>
              <a:custGeom>
                <a:avLst/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1"/>
              <p:cNvSpPr>
                <a:spLocks/>
              </p:cNvSpPr>
              <p:nvPr/>
            </p:nvSpPr>
            <p:spPr bwMode="auto">
              <a:xfrm>
                <a:off x="7379150" y="4737038"/>
                <a:ext cx="152260" cy="111902"/>
              </a:xfrm>
              <a:custGeom>
                <a:avLst/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161"/>
            <p:cNvGrpSpPr/>
            <p:nvPr/>
          </p:nvGrpSpPr>
          <p:grpSpPr>
            <a:xfrm flipH="1">
              <a:off x="1791138" y="1818530"/>
              <a:ext cx="1396765" cy="2639666"/>
              <a:chOff x="8199726" y="980132"/>
              <a:chExt cx="2899947" cy="5325290"/>
            </a:xfrm>
          </p:grpSpPr>
          <p:sp>
            <p:nvSpPr>
              <p:cNvPr id="99" name="Freeform 303"/>
              <p:cNvSpPr>
                <a:spLocks/>
              </p:cNvSpPr>
              <p:nvPr/>
            </p:nvSpPr>
            <p:spPr bwMode="auto">
              <a:xfrm>
                <a:off x="8252045" y="3106512"/>
                <a:ext cx="930525" cy="762357"/>
              </a:xfrm>
              <a:custGeom>
                <a:avLst/>
                <a:gdLst>
                  <a:gd name="T0" fmla="*/ 65 w 105"/>
                  <a:gd name="T1" fmla="*/ 86 h 86"/>
                  <a:gd name="T2" fmla="*/ 8 w 105"/>
                  <a:gd name="T3" fmla="*/ 34 h 86"/>
                  <a:gd name="T4" fmla="*/ 7 w 105"/>
                  <a:gd name="T5" fmla="*/ 8 h 86"/>
                  <a:gd name="T6" fmla="*/ 7 w 105"/>
                  <a:gd name="T7" fmla="*/ 8 h 86"/>
                  <a:gd name="T8" fmla="*/ 33 w 105"/>
                  <a:gd name="T9" fmla="*/ 7 h 86"/>
                  <a:gd name="T10" fmla="*/ 105 w 105"/>
                  <a:gd name="T11" fmla="*/ 72 h 86"/>
                  <a:gd name="T12" fmla="*/ 101 w 105"/>
                  <a:gd name="T13" fmla="*/ 76 h 86"/>
                  <a:gd name="T14" fmla="*/ 65 w 105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86">
                    <a:moveTo>
                      <a:pt x="65" y="86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0" y="27"/>
                      <a:pt x="0" y="15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0"/>
                      <a:pt x="26" y="0"/>
                      <a:pt x="33" y="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1" y="76"/>
                      <a:pt x="101" y="76"/>
                      <a:pt x="101" y="76"/>
                    </a:cubicBez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0" name="Group 163"/>
              <p:cNvGrpSpPr/>
              <p:nvPr/>
            </p:nvGrpSpPr>
            <p:grpSpPr>
              <a:xfrm>
                <a:off x="8199726" y="980132"/>
                <a:ext cx="2899947" cy="5325290"/>
                <a:chOff x="8199726" y="980132"/>
                <a:chExt cx="2899947" cy="5325290"/>
              </a:xfrm>
            </p:grpSpPr>
            <p:sp>
              <p:nvSpPr>
                <p:cNvPr id="101" name="Freeform 282"/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1061321" cy="1887208"/>
                </a:xfrm>
                <a:custGeom>
                  <a:avLst/>
                  <a:gdLst>
                    <a:gd name="T0" fmla="*/ 31 w 120"/>
                    <a:gd name="T1" fmla="*/ 0 h 213"/>
                    <a:gd name="T2" fmla="*/ 31 w 120"/>
                    <a:gd name="T3" fmla="*/ 0 h 213"/>
                    <a:gd name="T4" fmla="*/ 33 w 120"/>
                    <a:gd name="T5" fmla="*/ 0 h 213"/>
                    <a:gd name="T6" fmla="*/ 88 w 120"/>
                    <a:gd name="T7" fmla="*/ 0 h 213"/>
                    <a:gd name="T8" fmla="*/ 90 w 120"/>
                    <a:gd name="T9" fmla="*/ 0 h 213"/>
                    <a:gd name="T10" fmla="*/ 90 w 120"/>
                    <a:gd name="T11" fmla="*/ 0 h 213"/>
                    <a:gd name="T12" fmla="*/ 92 w 120"/>
                    <a:gd name="T13" fmla="*/ 0 h 213"/>
                    <a:gd name="T14" fmla="*/ 120 w 120"/>
                    <a:gd name="T15" fmla="*/ 0 h 213"/>
                    <a:gd name="T16" fmla="*/ 120 w 120"/>
                    <a:gd name="T17" fmla="*/ 7 h 213"/>
                    <a:gd name="T18" fmla="*/ 120 w 120"/>
                    <a:gd name="T19" fmla="*/ 8 h 213"/>
                    <a:gd name="T20" fmla="*/ 120 w 120"/>
                    <a:gd name="T21" fmla="*/ 211 h 213"/>
                    <a:gd name="T22" fmla="*/ 120 w 120"/>
                    <a:gd name="T23" fmla="*/ 213 h 213"/>
                    <a:gd name="T24" fmla="*/ 62 w 120"/>
                    <a:gd name="T25" fmla="*/ 213 h 213"/>
                    <a:gd name="T26" fmla="*/ 62 w 120"/>
                    <a:gd name="T27" fmla="*/ 211 h 213"/>
                    <a:gd name="T28" fmla="*/ 62 w 120"/>
                    <a:gd name="T29" fmla="*/ 90 h 213"/>
                    <a:gd name="T30" fmla="*/ 62 w 120"/>
                    <a:gd name="T31" fmla="*/ 89 h 213"/>
                    <a:gd name="T32" fmla="*/ 62 w 120"/>
                    <a:gd name="T33" fmla="*/ 39 h 213"/>
                    <a:gd name="T34" fmla="*/ 60 w 120"/>
                    <a:gd name="T35" fmla="*/ 34 h 213"/>
                    <a:gd name="T36" fmla="*/ 60 w 120"/>
                    <a:gd name="T37" fmla="*/ 34 h 213"/>
                    <a:gd name="T38" fmla="*/ 58 w 120"/>
                    <a:gd name="T39" fmla="*/ 38 h 213"/>
                    <a:gd name="T40" fmla="*/ 58 w 120"/>
                    <a:gd name="T41" fmla="*/ 38 h 213"/>
                    <a:gd name="T42" fmla="*/ 58 w 120"/>
                    <a:gd name="T43" fmla="*/ 211 h 213"/>
                    <a:gd name="T44" fmla="*/ 58 w 120"/>
                    <a:gd name="T45" fmla="*/ 213 h 213"/>
                    <a:gd name="T46" fmla="*/ 1 w 120"/>
                    <a:gd name="T47" fmla="*/ 213 h 213"/>
                    <a:gd name="T48" fmla="*/ 0 w 120"/>
                    <a:gd name="T49" fmla="*/ 211 h 213"/>
                    <a:gd name="T50" fmla="*/ 0 w 120"/>
                    <a:gd name="T51" fmla="*/ 5 h 213"/>
                    <a:gd name="T52" fmla="*/ 1 w 120"/>
                    <a:gd name="T53" fmla="*/ 4 h 213"/>
                    <a:gd name="T54" fmla="*/ 1 w 120"/>
                    <a:gd name="T55" fmla="*/ 0 h 213"/>
                    <a:gd name="T56" fmla="*/ 29 w 120"/>
                    <a:gd name="T57" fmla="*/ 0 h 213"/>
                    <a:gd name="T58" fmla="*/ 31 w 120"/>
                    <a:gd name="T5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9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1" y="0"/>
                        <a:pt x="91" y="0"/>
                        <a:pt x="9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8"/>
                        <a:pt x="120" y="8"/>
                      </a:cubicBezTo>
                      <a:cubicBezTo>
                        <a:pt x="120" y="211"/>
                        <a:pt x="120" y="211"/>
                        <a:pt x="120" y="211"/>
                      </a:cubicBezTo>
                      <a:cubicBezTo>
                        <a:pt x="120" y="212"/>
                        <a:pt x="120" y="212"/>
                        <a:pt x="120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2" y="212"/>
                        <a:pt x="62" y="212"/>
                        <a:pt x="62" y="211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2" y="90"/>
                        <a:pt x="62" y="89"/>
                        <a:pt x="62" y="89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62" y="36"/>
                        <a:pt x="63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83"/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530660" cy="1887208"/>
                </a:xfrm>
                <a:custGeom>
                  <a:avLst/>
                  <a:gdLst>
                    <a:gd name="T0" fmla="*/ 31 w 60"/>
                    <a:gd name="T1" fmla="*/ 0 h 213"/>
                    <a:gd name="T2" fmla="*/ 31 w 60"/>
                    <a:gd name="T3" fmla="*/ 0 h 213"/>
                    <a:gd name="T4" fmla="*/ 33 w 60"/>
                    <a:gd name="T5" fmla="*/ 0 h 213"/>
                    <a:gd name="T6" fmla="*/ 60 w 60"/>
                    <a:gd name="T7" fmla="*/ 0 h 213"/>
                    <a:gd name="T8" fmla="*/ 60 w 60"/>
                    <a:gd name="T9" fmla="*/ 34 h 213"/>
                    <a:gd name="T10" fmla="*/ 60 w 60"/>
                    <a:gd name="T11" fmla="*/ 34 h 213"/>
                    <a:gd name="T12" fmla="*/ 60 w 60"/>
                    <a:gd name="T13" fmla="*/ 34 h 213"/>
                    <a:gd name="T14" fmla="*/ 58 w 60"/>
                    <a:gd name="T15" fmla="*/ 38 h 213"/>
                    <a:gd name="T16" fmla="*/ 58 w 60"/>
                    <a:gd name="T17" fmla="*/ 38 h 213"/>
                    <a:gd name="T18" fmla="*/ 58 w 60"/>
                    <a:gd name="T19" fmla="*/ 211 h 213"/>
                    <a:gd name="T20" fmla="*/ 58 w 60"/>
                    <a:gd name="T21" fmla="*/ 213 h 213"/>
                    <a:gd name="T22" fmla="*/ 1 w 60"/>
                    <a:gd name="T23" fmla="*/ 213 h 213"/>
                    <a:gd name="T24" fmla="*/ 0 w 60"/>
                    <a:gd name="T25" fmla="*/ 211 h 213"/>
                    <a:gd name="T26" fmla="*/ 0 w 60"/>
                    <a:gd name="T27" fmla="*/ 5 h 213"/>
                    <a:gd name="T28" fmla="*/ 1 w 60"/>
                    <a:gd name="T29" fmla="*/ 4 h 213"/>
                    <a:gd name="T30" fmla="*/ 1 w 60"/>
                    <a:gd name="T31" fmla="*/ 0 h 213"/>
                    <a:gd name="T32" fmla="*/ 29 w 60"/>
                    <a:gd name="T33" fmla="*/ 0 h 213"/>
                    <a:gd name="T34" fmla="*/ 31 w 60"/>
                    <a:gd name="T3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84"/>
                <p:cNvSpPr>
                  <a:spLocks/>
                </p:cNvSpPr>
                <p:nvPr/>
              </p:nvSpPr>
              <p:spPr bwMode="auto">
                <a:xfrm>
                  <a:off x="9100353" y="6028880"/>
                  <a:ext cx="541873" cy="276542"/>
                </a:xfrm>
                <a:custGeom>
                  <a:avLst/>
                  <a:gdLst>
                    <a:gd name="T0" fmla="*/ 30 w 61"/>
                    <a:gd name="T1" fmla="*/ 0 h 31"/>
                    <a:gd name="T2" fmla="*/ 30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2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1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0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19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8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0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4" y="27"/>
                        <a:pt x="52" y="27"/>
                      </a:cubicBezTo>
                      <a:cubicBezTo>
                        <a:pt x="50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3" y="27"/>
                        <a:pt x="41" y="27"/>
                      </a:cubicBezTo>
                      <a:cubicBezTo>
                        <a:pt x="39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2" y="27"/>
                        <a:pt x="30" y="27"/>
                      </a:cubicBezTo>
                      <a:cubicBezTo>
                        <a:pt x="28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1" y="27"/>
                        <a:pt x="19" y="27"/>
                      </a:cubicBezTo>
                      <a:cubicBezTo>
                        <a:pt x="17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0" y="27"/>
                        <a:pt x="8" y="27"/>
                      </a:cubicBezTo>
                      <a:cubicBezTo>
                        <a:pt x="6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5"/>
                <p:cNvSpPr>
                  <a:spLocks/>
                </p:cNvSpPr>
                <p:nvPr/>
              </p:nvSpPr>
              <p:spPr bwMode="auto">
                <a:xfrm>
                  <a:off x="9092879" y="6215733"/>
                  <a:ext cx="549347" cy="89688"/>
                </a:xfrm>
                <a:custGeom>
                  <a:avLst/>
                  <a:gdLst>
                    <a:gd name="T0" fmla="*/ 61 w 62"/>
                    <a:gd name="T1" fmla="*/ 0 h 10"/>
                    <a:gd name="T2" fmla="*/ 1 w 62"/>
                    <a:gd name="T3" fmla="*/ 0 h 10"/>
                    <a:gd name="T4" fmla="*/ 1 w 62"/>
                    <a:gd name="T5" fmla="*/ 10 h 10"/>
                    <a:gd name="T6" fmla="*/ 62 w 62"/>
                    <a:gd name="T7" fmla="*/ 10 h 10"/>
                    <a:gd name="T8" fmla="*/ 61 w 6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">
                      <a:moveTo>
                        <a:pt x="6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4" y="10"/>
                        <a:pt x="39" y="10"/>
                        <a:pt x="62" y="10"/>
                      </a:cubicBezTo>
                      <a:cubicBezTo>
                        <a:pt x="62" y="7"/>
                        <a:pt x="62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6"/>
                <p:cNvSpPr>
                  <a:spLocks/>
                </p:cNvSpPr>
                <p:nvPr/>
              </p:nvSpPr>
              <p:spPr bwMode="auto">
                <a:xfrm>
                  <a:off x="9675858" y="6028880"/>
                  <a:ext cx="538134" cy="276542"/>
                </a:xfrm>
                <a:custGeom>
                  <a:avLst/>
                  <a:gdLst>
                    <a:gd name="T0" fmla="*/ 31 w 61"/>
                    <a:gd name="T1" fmla="*/ 0 h 31"/>
                    <a:gd name="T2" fmla="*/ 31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3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2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1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20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9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1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5" y="27"/>
                        <a:pt x="53" y="27"/>
                      </a:cubicBezTo>
                      <a:cubicBezTo>
                        <a:pt x="51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4" y="27"/>
                        <a:pt x="42" y="27"/>
                      </a:cubicBezTo>
                      <a:cubicBezTo>
                        <a:pt x="40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3" y="27"/>
                        <a:pt x="31" y="27"/>
                      </a:cubicBezTo>
                      <a:cubicBezTo>
                        <a:pt x="29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2" y="27"/>
                        <a:pt x="20" y="27"/>
                      </a:cubicBezTo>
                      <a:cubicBezTo>
                        <a:pt x="18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1" y="27"/>
                        <a:pt x="9" y="27"/>
                      </a:cubicBezTo>
                      <a:cubicBezTo>
                        <a:pt x="7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87"/>
                <p:cNvSpPr>
                  <a:spLocks/>
                </p:cNvSpPr>
                <p:nvPr/>
              </p:nvSpPr>
              <p:spPr bwMode="auto">
                <a:xfrm>
                  <a:off x="9675858" y="6215733"/>
                  <a:ext cx="538134" cy="89688"/>
                </a:xfrm>
                <a:custGeom>
                  <a:avLst/>
                  <a:gdLst>
                    <a:gd name="T0" fmla="*/ 61 w 61"/>
                    <a:gd name="T1" fmla="*/ 0 h 10"/>
                    <a:gd name="T2" fmla="*/ 61 w 61"/>
                    <a:gd name="T3" fmla="*/ 10 h 10"/>
                    <a:gd name="T4" fmla="*/ 0 w 61"/>
                    <a:gd name="T5" fmla="*/ 10 h 10"/>
                    <a:gd name="T6" fmla="*/ 0 w 61"/>
                    <a:gd name="T7" fmla="*/ 0 h 10"/>
                    <a:gd name="T8" fmla="*/ 61 w 61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">
                      <a:moveTo>
                        <a:pt x="61" y="0"/>
                      </a:moveTo>
                      <a:cubicBezTo>
                        <a:pt x="61" y="3"/>
                        <a:pt x="61" y="7"/>
                        <a:pt x="61" y="10"/>
                      </a:cubicBezTo>
                      <a:cubicBezTo>
                        <a:pt x="38" y="10"/>
                        <a:pt x="23" y="10"/>
                        <a:pt x="0" y="10"/>
                      </a:cubicBezTo>
                      <a:cubicBezTo>
                        <a:pt x="0" y="7"/>
                        <a:pt x="0" y="3"/>
                        <a:pt x="0" y="0"/>
                      </a:cubicBez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88"/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1786308" cy="1898418"/>
                </a:xfrm>
                <a:custGeom>
                  <a:avLst/>
                  <a:gdLst>
                    <a:gd name="T0" fmla="*/ 164 w 202"/>
                    <a:gd name="T1" fmla="*/ 78 h 214"/>
                    <a:gd name="T2" fmla="*/ 164 w 202"/>
                    <a:gd name="T3" fmla="*/ 131 h 214"/>
                    <a:gd name="T4" fmla="*/ 164 w 202"/>
                    <a:gd name="T5" fmla="*/ 214 h 214"/>
                    <a:gd name="T6" fmla="*/ 38 w 202"/>
                    <a:gd name="T7" fmla="*/ 214 h 214"/>
                    <a:gd name="T8" fmla="*/ 38 w 202"/>
                    <a:gd name="T9" fmla="*/ 131 h 214"/>
                    <a:gd name="T10" fmla="*/ 38 w 202"/>
                    <a:gd name="T11" fmla="*/ 127 h 214"/>
                    <a:gd name="T12" fmla="*/ 0 w 202"/>
                    <a:gd name="T13" fmla="*/ 127 h 214"/>
                    <a:gd name="T14" fmla="*/ 3 w 202"/>
                    <a:gd name="T15" fmla="*/ 41 h 214"/>
                    <a:gd name="T16" fmla="*/ 24 w 202"/>
                    <a:gd name="T17" fmla="*/ 11 h 214"/>
                    <a:gd name="T18" fmla="*/ 62 w 202"/>
                    <a:gd name="T19" fmla="*/ 0 h 214"/>
                    <a:gd name="T20" fmla="*/ 89 w 202"/>
                    <a:gd name="T21" fmla="*/ 0 h 214"/>
                    <a:gd name="T22" fmla="*/ 113 w 202"/>
                    <a:gd name="T23" fmla="*/ 0 h 214"/>
                    <a:gd name="T24" fmla="*/ 139 w 202"/>
                    <a:gd name="T25" fmla="*/ 0 h 214"/>
                    <a:gd name="T26" fmla="*/ 174 w 202"/>
                    <a:gd name="T27" fmla="*/ 10 h 214"/>
                    <a:gd name="T28" fmla="*/ 199 w 202"/>
                    <a:gd name="T29" fmla="*/ 46 h 214"/>
                    <a:gd name="T30" fmla="*/ 202 w 202"/>
                    <a:gd name="T31" fmla="*/ 115 h 214"/>
                    <a:gd name="T32" fmla="*/ 164 w 202"/>
                    <a:gd name="T33" fmla="*/ 115 h 214"/>
                    <a:gd name="T34" fmla="*/ 164 w 202"/>
                    <a:gd name="T35" fmla="*/ 78 h 214"/>
                    <a:gd name="T36" fmla="*/ 164 w 202"/>
                    <a:gd name="T37" fmla="*/ 7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2" h="214">
                      <a:moveTo>
                        <a:pt x="164" y="78"/>
                      </a:move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214"/>
                        <a:pt x="164" y="214"/>
                        <a:pt x="164" y="214"/>
                      </a:cubicBez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74" y="10"/>
                        <a:pt x="174" y="10"/>
                        <a:pt x="174" y="10"/>
                      </a:cubicBezTo>
                      <a:cubicBezTo>
                        <a:pt x="199" y="19"/>
                        <a:pt x="198" y="19"/>
                        <a:pt x="199" y="46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89"/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885681" cy="1898418"/>
                </a:xfrm>
                <a:custGeom>
                  <a:avLst/>
                  <a:gdLst>
                    <a:gd name="T0" fmla="*/ 100 w 100"/>
                    <a:gd name="T1" fmla="*/ 214 h 214"/>
                    <a:gd name="T2" fmla="*/ 38 w 100"/>
                    <a:gd name="T3" fmla="*/ 214 h 214"/>
                    <a:gd name="T4" fmla="*/ 38 w 100"/>
                    <a:gd name="T5" fmla="*/ 131 h 214"/>
                    <a:gd name="T6" fmla="*/ 38 w 100"/>
                    <a:gd name="T7" fmla="*/ 127 h 214"/>
                    <a:gd name="T8" fmla="*/ 0 w 100"/>
                    <a:gd name="T9" fmla="*/ 127 h 214"/>
                    <a:gd name="T10" fmla="*/ 3 w 100"/>
                    <a:gd name="T11" fmla="*/ 41 h 214"/>
                    <a:gd name="T12" fmla="*/ 24 w 100"/>
                    <a:gd name="T13" fmla="*/ 11 h 214"/>
                    <a:gd name="T14" fmla="*/ 62 w 100"/>
                    <a:gd name="T15" fmla="*/ 0 h 214"/>
                    <a:gd name="T16" fmla="*/ 89 w 100"/>
                    <a:gd name="T17" fmla="*/ 0 h 214"/>
                    <a:gd name="T18" fmla="*/ 100 w 100"/>
                    <a:gd name="T19" fmla="*/ 0 h 214"/>
                    <a:gd name="T20" fmla="*/ 100 w 100"/>
                    <a:gd name="T21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214">
                      <a:moveTo>
                        <a:pt x="100" y="214"/>
                      </a:move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lnTo>
                        <a:pt x="100" y="214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90"/>
                <p:cNvSpPr>
                  <a:spLocks/>
                </p:cNvSpPr>
                <p:nvPr/>
              </p:nvSpPr>
              <p:spPr bwMode="auto">
                <a:xfrm>
                  <a:off x="9313365" y="2299308"/>
                  <a:ext cx="672668" cy="896892"/>
                </a:xfrm>
                <a:custGeom>
                  <a:avLst/>
                  <a:gdLst>
                    <a:gd name="T0" fmla="*/ 180 w 180"/>
                    <a:gd name="T1" fmla="*/ 71 h 240"/>
                    <a:gd name="T2" fmla="*/ 92 w 180"/>
                    <a:gd name="T3" fmla="*/ 240 h 240"/>
                    <a:gd name="T4" fmla="*/ 0 w 180"/>
                    <a:gd name="T5" fmla="*/ 71 h 240"/>
                    <a:gd name="T6" fmla="*/ 33 w 180"/>
                    <a:gd name="T7" fmla="*/ 69 h 240"/>
                    <a:gd name="T8" fmla="*/ 33 w 180"/>
                    <a:gd name="T9" fmla="*/ 0 h 240"/>
                    <a:gd name="T10" fmla="*/ 151 w 180"/>
                    <a:gd name="T11" fmla="*/ 0 h 240"/>
                    <a:gd name="T12" fmla="*/ 151 w 180"/>
                    <a:gd name="T13" fmla="*/ 69 h 240"/>
                    <a:gd name="T14" fmla="*/ 180 w 180"/>
                    <a:gd name="T15" fmla="*/ 7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40">
                      <a:moveTo>
                        <a:pt x="180" y="71"/>
                      </a:moveTo>
                      <a:lnTo>
                        <a:pt x="92" y="240"/>
                      </a:lnTo>
                      <a:lnTo>
                        <a:pt x="0" y="71"/>
                      </a:lnTo>
                      <a:lnTo>
                        <a:pt x="33" y="69"/>
                      </a:lnTo>
                      <a:lnTo>
                        <a:pt x="33" y="0"/>
                      </a:lnTo>
                      <a:lnTo>
                        <a:pt x="151" y="0"/>
                      </a:lnTo>
                      <a:lnTo>
                        <a:pt x="151" y="69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1"/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459658" cy="373704"/>
                </a:xfrm>
                <a:custGeom>
                  <a:avLst/>
                  <a:gdLst>
                    <a:gd name="T0" fmla="*/ 0 w 52"/>
                    <a:gd name="T1" fmla="*/ 29 h 42"/>
                    <a:gd name="T2" fmla="*/ 2 w 52"/>
                    <a:gd name="T3" fmla="*/ 29 h 42"/>
                    <a:gd name="T4" fmla="*/ 2 w 52"/>
                    <a:gd name="T5" fmla="*/ 0 h 42"/>
                    <a:gd name="T6" fmla="*/ 52 w 52"/>
                    <a:gd name="T7" fmla="*/ 0 h 42"/>
                    <a:gd name="T8" fmla="*/ 52 w 52"/>
                    <a:gd name="T9" fmla="*/ 29 h 42"/>
                    <a:gd name="T10" fmla="*/ 52 w 52"/>
                    <a:gd name="T11" fmla="*/ 29 h 42"/>
                    <a:gd name="T12" fmla="*/ 26 w 52"/>
                    <a:gd name="T13" fmla="*/ 42 h 42"/>
                    <a:gd name="T14" fmla="*/ 0 w 52"/>
                    <a:gd name="T15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46" y="37"/>
                        <a:pt x="37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0D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92"/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440971" cy="284016"/>
                </a:xfrm>
                <a:custGeom>
                  <a:avLst/>
                  <a:gdLst>
                    <a:gd name="T0" fmla="*/ 0 w 50"/>
                    <a:gd name="T1" fmla="*/ 28 h 32"/>
                    <a:gd name="T2" fmla="*/ 0 w 50"/>
                    <a:gd name="T3" fmla="*/ 0 h 32"/>
                    <a:gd name="T4" fmla="*/ 50 w 50"/>
                    <a:gd name="T5" fmla="*/ 0 h 32"/>
                    <a:gd name="T6" fmla="*/ 50 w 50"/>
                    <a:gd name="T7" fmla="*/ 28 h 32"/>
                    <a:gd name="T8" fmla="*/ 25 w 50"/>
                    <a:gd name="T9" fmla="*/ 32 h 32"/>
                    <a:gd name="T10" fmla="*/ 0 w 50"/>
                    <a:gd name="T1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2" y="30"/>
                        <a:pt x="33" y="32"/>
                        <a:pt x="25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CAC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3"/>
                <p:cNvSpPr>
                  <a:spLocks/>
                </p:cNvSpPr>
                <p:nvPr/>
              </p:nvSpPr>
              <p:spPr bwMode="auto">
                <a:xfrm>
                  <a:off x="9376894" y="2299308"/>
                  <a:ext cx="272805" cy="627824"/>
                </a:xfrm>
                <a:custGeom>
                  <a:avLst/>
                  <a:gdLst>
                    <a:gd name="T0" fmla="*/ 73 w 73"/>
                    <a:gd name="T1" fmla="*/ 168 h 168"/>
                    <a:gd name="T2" fmla="*/ 0 w 73"/>
                    <a:gd name="T3" fmla="*/ 71 h 168"/>
                    <a:gd name="T4" fmla="*/ 16 w 73"/>
                    <a:gd name="T5" fmla="*/ 69 h 168"/>
                    <a:gd name="T6" fmla="*/ 16 w 73"/>
                    <a:gd name="T7" fmla="*/ 0 h 168"/>
                    <a:gd name="T8" fmla="*/ 73 w 73"/>
                    <a:gd name="T9" fmla="*/ 0 h 168"/>
                    <a:gd name="T10" fmla="*/ 73 w 73"/>
                    <a:gd name="T11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68">
                      <a:moveTo>
                        <a:pt x="73" y="168"/>
                      </a:moveTo>
                      <a:lnTo>
                        <a:pt x="0" y="71"/>
                      </a:lnTo>
                      <a:lnTo>
                        <a:pt x="16" y="69"/>
                      </a:lnTo>
                      <a:lnTo>
                        <a:pt x="16" y="0"/>
                      </a:lnTo>
                      <a:lnTo>
                        <a:pt x="73" y="0"/>
                      </a:lnTo>
                      <a:lnTo>
                        <a:pt x="73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94"/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231697" cy="373704"/>
                </a:xfrm>
                <a:custGeom>
                  <a:avLst/>
                  <a:gdLst>
                    <a:gd name="T0" fmla="*/ 0 w 26"/>
                    <a:gd name="T1" fmla="*/ 29 h 42"/>
                    <a:gd name="T2" fmla="*/ 2 w 26"/>
                    <a:gd name="T3" fmla="*/ 29 h 42"/>
                    <a:gd name="T4" fmla="*/ 2 w 26"/>
                    <a:gd name="T5" fmla="*/ 0 h 42"/>
                    <a:gd name="T6" fmla="*/ 26 w 26"/>
                    <a:gd name="T7" fmla="*/ 0 h 42"/>
                    <a:gd name="T8" fmla="*/ 26 w 26"/>
                    <a:gd name="T9" fmla="*/ 42 h 42"/>
                    <a:gd name="T10" fmla="*/ 26 w 26"/>
                    <a:gd name="T11" fmla="*/ 42 h 42"/>
                    <a:gd name="T12" fmla="*/ 0 w 26"/>
                    <a:gd name="T13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AE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95"/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213013" cy="284016"/>
                </a:xfrm>
                <a:custGeom>
                  <a:avLst/>
                  <a:gdLst>
                    <a:gd name="T0" fmla="*/ 0 w 24"/>
                    <a:gd name="T1" fmla="*/ 28 h 32"/>
                    <a:gd name="T2" fmla="*/ 0 w 24"/>
                    <a:gd name="T3" fmla="*/ 0 h 32"/>
                    <a:gd name="T4" fmla="*/ 24 w 24"/>
                    <a:gd name="T5" fmla="*/ 0 h 32"/>
                    <a:gd name="T6" fmla="*/ 24 w 24"/>
                    <a:gd name="T7" fmla="*/ 32 h 32"/>
                    <a:gd name="T8" fmla="*/ 0 w 2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DAD6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6"/>
                <p:cNvSpPr>
                  <a:spLocks/>
                </p:cNvSpPr>
                <p:nvPr/>
              </p:nvSpPr>
              <p:spPr bwMode="auto">
                <a:xfrm>
                  <a:off x="8950871" y="1103455"/>
                  <a:ext cx="1412603" cy="1401393"/>
                </a:xfrm>
                <a:custGeom>
                  <a:avLst/>
                  <a:gdLst>
                    <a:gd name="T0" fmla="*/ 80 w 160"/>
                    <a:gd name="T1" fmla="*/ 0 h 158"/>
                    <a:gd name="T2" fmla="*/ 85 w 160"/>
                    <a:gd name="T3" fmla="*/ 1 h 158"/>
                    <a:gd name="T4" fmla="*/ 139 w 160"/>
                    <a:gd name="T5" fmla="*/ 1 h 158"/>
                    <a:gd name="T6" fmla="*/ 143 w 160"/>
                    <a:gd name="T7" fmla="*/ 18 h 158"/>
                    <a:gd name="T8" fmla="*/ 160 w 160"/>
                    <a:gd name="T9" fmla="*/ 35 h 158"/>
                    <a:gd name="T10" fmla="*/ 160 w 160"/>
                    <a:gd name="T11" fmla="*/ 77 h 158"/>
                    <a:gd name="T12" fmla="*/ 159 w 160"/>
                    <a:gd name="T13" fmla="*/ 77 h 158"/>
                    <a:gd name="T14" fmla="*/ 159 w 160"/>
                    <a:gd name="T15" fmla="*/ 79 h 158"/>
                    <a:gd name="T16" fmla="*/ 80 w 160"/>
                    <a:gd name="T17" fmla="*/ 158 h 158"/>
                    <a:gd name="T18" fmla="*/ 0 w 160"/>
                    <a:gd name="T19" fmla="*/ 79 h 158"/>
                    <a:gd name="T20" fmla="*/ 0 w 160"/>
                    <a:gd name="T21" fmla="*/ 73 h 158"/>
                    <a:gd name="T22" fmla="*/ 0 w 160"/>
                    <a:gd name="T23" fmla="*/ 17 h 158"/>
                    <a:gd name="T24" fmla="*/ 12 w 160"/>
                    <a:gd name="T25" fmla="*/ 1 h 158"/>
                    <a:gd name="T26" fmla="*/ 75 w 160"/>
                    <a:gd name="T27" fmla="*/ 1 h 158"/>
                    <a:gd name="T28" fmla="*/ 80 w 160"/>
                    <a:gd name="T2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97"/>
                <p:cNvSpPr>
                  <a:spLocks/>
                </p:cNvSpPr>
                <p:nvPr/>
              </p:nvSpPr>
              <p:spPr bwMode="auto">
                <a:xfrm>
                  <a:off x="8950871" y="1110929"/>
                  <a:ext cx="609140" cy="1382707"/>
                </a:xfrm>
                <a:custGeom>
                  <a:avLst/>
                  <a:gdLst>
                    <a:gd name="T0" fmla="*/ 69 w 69"/>
                    <a:gd name="T1" fmla="*/ 156 h 156"/>
                    <a:gd name="T2" fmla="*/ 0 w 69"/>
                    <a:gd name="T3" fmla="*/ 78 h 156"/>
                    <a:gd name="T4" fmla="*/ 0 w 69"/>
                    <a:gd name="T5" fmla="*/ 72 h 156"/>
                    <a:gd name="T6" fmla="*/ 0 w 69"/>
                    <a:gd name="T7" fmla="*/ 16 h 156"/>
                    <a:gd name="T8" fmla="*/ 12 w 69"/>
                    <a:gd name="T9" fmla="*/ 0 h 156"/>
                    <a:gd name="T10" fmla="*/ 69 w 69"/>
                    <a:gd name="T11" fmla="*/ 0 h 156"/>
                    <a:gd name="T12" fmla="*/ 69 w 69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8"/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1483608" cy="594192"/>
                </a:xfrm>
                <a:custGeom>
                  <a:avLst/>
                  <a:gdLst>
                    <a:gd name="T0" fmla="*/ 168 w 168"/>
                    <a:gd name="T1" fmla="*/ 43 h 67"/>
                    <a:gd name="T2" fmla="*/ 168 w 168"/>
                    <a:gd name="T3" fmla="*/ 67 h 67"/>
                    <a:gd name="T4" fmla="*/ 143 w 168"/>
                    <a:gd name="T5" fmla="*/ 67 h 67"/>
                    <a:gd name="T6" fmla="*/ 136 w 168"/>
                    <a:gd name="T7" fmla="*/ 67 h 67"/>
                    <a:gd name="T8" fmla="*/ 136 w 168"/>
                    <a:gd name="T9" fmla="*/ 43 h 67"/>
                    <a:gd name="T10" fmla="*/ 135 w 168"/>
                    <a:gd name="T11" fmla="*/ 43 h 67"/>
                    <a:gd name="T12" fmla="*/ 119 w 168"/>
                    <a:gd name="T13" fmla="*/ 66 h 67"/>
                    <a:gd name="T14" fmla="*/ 110 w 168"/>
                    <a:gd name="T15" fmla="*/ 67 h 67"/>
                    <a:gd name="T16" fmla="*/ 109 w 168"/>
                    <a:gd name="T17" fmla="*/ 67 h 67"/>
                    <a:gd name="T18" fmla="*/ 107 w 168"/>
                    <a:gd name="T19" fmla="*/ 67 h 67"/>
                    <a:gd name="T20" fmla="*/ 107 w 168"/>
                    <a:gd name="T21" fmla="*/ 67 h 67"/>
                    <a:gd name="T22" fmla="*/ 88 w 168"/>
                    <a:gd name="T23" fmla="*/ 67 h 67"/>
                    <a:gd name="T24" fmla="*/ 88 w 168"/>
                    <a:gd name="T25" fmla="*/ 67 h 67"/>
                    <a:gd name="T26" fmla="*/ 88 w 168"/>
                    <a:gd name="T27" fmla="*/ 67 h 67"/>
                    <a:gd name="T28" fmla="*/ 24 w 168"/>
                    <a:gd name="T29" fmla="*/ 67 h 67"/>
                    <a:gd name="T30" fmla="*/ 0 w 168"/>
                    <a:gd name="T31" fmla="*/ 43 h 67"/>
                    <a:gd name="T32" fmla="*/ 0 w 168"/>
                    <a:gd name="T33" fmla="*/ 0 h 67"/>
                    <a:gd name="T34" fmla="*/ 41 w 168"/>
                    <a:gd name="T35" fmla="*/ 0 h 67"/>
                    <a:gd name="T36" fmla="*/ 90 w 168"/>
                    <a:gd name="T37" fmla="*/ 0 h 67"/>
                    <a:gd name="T38" fmla="*/ 90 w 168"/>
                    <a:gd name="T39" fmla="*/ 0 h 67"/>
                    <a:gd name="T40" fmla="*/ 116 w 168"/>
                    <a:gd name="T41" fmla="*/ 0 h 67"/>
                    <a:gd name="T42" fmla="*/ 116 w 168"/>
                    <a:gd name="T43" fmla="*/ 0 h 67"/>
                    <a:gd name="T44" fmla="*/ 124 w 168"/>
                    <a:gd name="T45" fmla="*/ 0 h 67"/>
                    <a:gd name="T46" fmla="*/ 168 w 168"/>
                    <a:gd name="T47" fmla="*/ 41 h 67"/>
                    <a:gd name="T48" fmla="*/ 168 w 168"/>
                    <a:gd name="T4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67">
                      <a:moveTo>
                        <a:pt x="168" y="43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43" y="67"/>
                        <a:pt x="143" y="67"/>
                        <a:pt x="143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4" y="54"/>
                        <a:pt x="128" y="63"/>
                        <a:pt x="119" y="66"/>
                      </a:cubicBezTo>
                      <a:cubicBezTo>
                        <a:pt x="116" y="67"/>
                        <a:pt x="113" y="67"/>
                        <a:pt x="110" y="67"/>
                      </a:cubicBezTo>
                      <a:cubicBezTo>
                        <a:pt x="110" y="67"/>
                        <a:pt x="109" y="67"/>
                        <a:pt x="10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8" y="0"/>
                        <a:pt x="167" y="18"/>
                        <a:pt x="168" y="41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9"/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691355" cy="594192"/>
                </a:xfrm>
                <a:custGeom>
                  <a:avLst/>
                  <a:gdLst>
                    <a:gd name="T0" fmla="*/ 78 w 78"/>
                    <a:gd name="T1" fmla="*/ 67 h 67"/>
                    <a:gd name="T2" fmla="*/ 24 w 78"/>
                    <a:gd name="T3" fmla="*/ 67 h 67"/>
                    <a:gd name="T4" fmla="*/ 0 w 78"/>
                    <a:gd name="T5" fmla="*/ 43 h 67"/>
                    <a:gd name="T6" fmla="*/ 0 w 78"/>
                    <a:gd name="T7" fmla="*/ 0 h 67"/>
                    <a:gd name="T8" fmla="*/ 41 w 78"/>
                    <a:gd name="T9" fmla="*/ 0 h 67"/>
                    <a:gd name="T10" fmla="*/ 78 w 78"/>
                    <a:gd name="T11" fmla="*/ 0 h 67"/>
                    <a:gd name="T12" fmla="*/ 78 w 78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7">
                      <a:moveTo>
                        <a:pt x="78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78" y="67"/>
                      </a:lnTo>
                      <a:close/>
                    </a:path>
                  </a:pathLst>
                </a:custGeom>
                <a:solidFill>
                  <a:srgbClr val="8A62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0"/>
                <p:cNvSpPr>
                  <a:spLocks/>
                </p:cNvSpPr>
                <p:nvPr/>
              </p:nvSpPr>
              <p:spPr bwMode="auto">
                <a:xfrm>
                  <a:off x="10071984" y="995806"/>
                  <a:ext cx="284015" cy="866996"/>
                </a:xfrm>
                <a:custGeom>
                  <a:avLst/>
                  <a:gdLst>
                    <a:gd name="T0" fmla="*/ 2 w 32"/>
                    <a:gd name="T1" fmla="*/ 0 h 98"/>
                    <a:gd name="T2" fmla="*/ 1 w 32"/>
                    <a:gd name="T3" fmla="*/ 16 h 98"/>
                    <a:gd name="T4" fmla="*/ 1 w 32"/>
                    <a:gd name="T5" fmla="*/ 80 h 98"/>
                    <a:gd name="T6" fmla="*/ 17 w 32"/>
                    <a:gd name="T7" fmla="*/ 98 h 98"/>
                    <a:gd name="T8" fmla="*/ 17 w 32"/>
                    <a:gd name="T9" fmla="*/ 98 h 98"/>
                    <a:gd name="T10" fmla="*/ 18 w 32"/>
                    <a:gd name="T11" fmla="*/ 98 h 98"/>
                    <a:gd name="T12" fmla="*/ 32 w 32"/>
                    <a:gd name="T13" fmla="*/ 98 h 98"/>
                    <a:gd name="T14" fmla="*/ 32 w 32"/>
                    <a:gd name="T15" fmla="*/ 82 h 98"/>
                    <a:gd name="T16" fmla="*/ 32 w 32"/>
                    <a:gd name="T17" fmla="*/ 80 h 98"/>
                    <a:gd name="T18" fmla="*/ 32 w 32"/>
                    <a:gd name="T19" fmla="*/ 36 h 98"/>
                    <a:gd name="T20" fmla="*/ 2 w 32"/>
                    <a:gd name="T2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98">
                      <a:moveTo>
                        <a:pt x="2" y="0"/>
                      </a:moveTo>
                      <a:cubicBezTo>
                        <a:pt x="0" y="3"/>
                        <a:pt x="1" y="9"/>
                        <a:pt x="1" y="16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1" y="90"/>
                        <a:pt x="8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8" y="98"/>
                        <a:pt x="18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2" y="81"/>
                        <a:pt x="32" y="81"/>
                        <a:pt x="32" y="8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0" y="19"/>
                        <a:pt x="18" y="5"/>
                        <a:pt x="2" y="0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02"/>
                <p:cNvSpPr>
                  <a:spLocks/>
                </p:cNvSpPr>
                <p:nvPr/>
              </p:nvSpPr>
              <p:spPr bwMode="auto">
                <a:xfrm>
                  <a:off x="8704226" y="3532534"/>
                  <a:ext cx="467132" cy="396126"/>
                </a:xfrm>
                <a:custGeom>
                  <a:avLst/>
                  <a:gdLst>
                    <a:gd name="T0" fmla="*/ 53 w 53"/>
                    <a:gd name="T1" fmla="*/ 25 h 45"/>
                    <a:gd name="T2" fmla="*/ 39 w 53"/>
                    <a:gd name="T3" fmla="*/ 40 h 45"/>
                    <a:gd name="T4" fmla="*/ 28 w 53"/>
                    <a:gd name="T5" fmla="*/ 44 h 45"/>
                    <a:gd name="T6" fmla="*/ 16 w 53"/>
                    <a:gd name="T7" fmla="*/ 41 h 45"/>
                    <a:gd name="T8" fmla="*/ 0 w 53"/>
                    <a:gd name="T9" fmla="*/ 26 h 45"/>
                    <a:gd name="T10" fmla="*/ 25 w 53"/>
                    <a:gd name="T11" fmla="*/ 0 h 45"/>
                    <a:gd name="T12" fmla="*/ 53 w 53"/>
                    <a:gd name="T13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5">
                      <a:moveTo>
                        <a:pt x="53" y="25"/>
                      </a:move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6" y="43"/>
                        <a:pt x="32" y="44"/>
                        <a:pt x="28" y="44"/>
                      </a:cubicBezTo>
                      <a:cubicBezTo>
                        <a:pt x="23" y="45"/>
                        <a:pt x="20" y="44"/>
                        <a:pt x="16" y="41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05"/>
                <p:cNvSpPr>
                  <a:spLocks/>
                </p:cNvSpPr>
                <p:nvPr/>
              </p:nvSpPr>
              <p:spPr bwMode="auto">
                <a:xfrm>
                  <a:off x="10213992" y="3353157"/>
                  <a:ext cx="336334" cy="1020215"/>
                </a:xfrm>
                <a:custGeom>
                  <a:avLst/>
                  <a:gdLst>
                    <a:gd name="T0" fmla="*/ 38 w 38"/>
                    <a:gd name="T1" fmla="*/ 20 h 115"/>
                    <a:gd name="T2" fmla="*/ 38 w 38"/>
                    <a:gd name="T3" fmla="*/ 96 h 115"/>
                    <a:gd name="T4" fmla="*/ 19 w 38"/>
                    <a:gd name="T5" fmla="*/ 115 h 115"/>
                    <a:gd name="T6" fmla="*/ 19 w 38"/>
                    <a:gd name="T7" fmla="*/ 115 h 115"/>
                    <a:gd name="T8" fmla="*/ 0 w 38"/>
                    <a:gd name="T9" fmla="*/ 96 h 115"/>
                    <a:gd name="T10" fmla="*/ 0 w 38"/>
                    <a:gd name="T11" fmla="*/ 0 h 115"/>
                    <a:gd name="T12" fmla="*/ 6 w 38"/>
                    <a:gd name="T13" fmla="*/ 0 h 115"/>
                    <a:gd name="T14" fmla="*/ 38 w 38"/>
                    <a:gd name="T15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115">
                      <a:moveTo>
                        <a:pt x="38" y="20"/>
                      </a:move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38" y="106"/>
                        <a:pt x="30" y="115"/>
                        <a:pt x="19" y="115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9" y="115"/>
                        <a:pt x="0" y="10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06"/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201800" cy="213014"/>
                </a:xfrm>
                <a:custGeom>
                  <a:avLst/>
                  <a:gdLst>
                    <a:gd name="T0" fmla="*/ 0 w 54"/>
                    <a:gd name="T1" fmla="*/ 14 h 57"/>
                    <a:gd name="T2" fmla="*/ 28 w 54"/>
                    <a:gd name="T3" fmla="*/ 57 h 57"/>
                    <a:gd name="T4" fmla="*/ 54 w 54"/>
                    <a:gd name="T5" fmla="*/ 14 h 57"/>
                    <a:gd name="T6" fmla="*/ 28 w 54"/>
                    <a:gd name="T7" fmla="*/ 0 h 57"/>
                    <a:gd name="T8" fmla="*/ 0 w 54"/>
                    <a:gd name="T9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7">
                      <a:moveTo>
                        <a:pt x="0" y="14"/>
                      </a:moveTo>
                      <a:lnTo>
                        <a:pt x="28" y="57"/>
                      </a:lnTo>
                      <a:lnTo>
                        <a:pt x="54" y="14"/>
                      </a:lnTo>
                      <a:lnTo>
                        <a:pt x="28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07"/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89689" cy="194325"/>
                </a:xfrm>
                <a:custGeom>
                  <a:avLst/>
                  <a:gdLst>
                    <a:gd name="T0" fmla="*/ 0 w 24"/>
                    <a:gd name="T1" fmla="*/ 14 h 52"/>
                    <a:gd name="T2" fmla="*/ 24 w 24"/>
                    <a:gd name="T3" fmla="*/ 52 h 52"/>
                    <a:gd name="T4" fmla="*/ 24 w 24"/>
                    <a:gd name="T5" fmla="*/ 0 h 52"/>
                    <a:gd name="T6" fmla="*/ 0 w 24"/>
                    <a:gd name="T7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52">
                      <a:moveTo>
                        <a:pt x="0" y="1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08"/>
                <p:cNvSpPr>
                  <a:spLocks/>
                </p:cNvSpPr>
                <p:nvPr/>
              </p:nvSpPr>
              <p:spPr bwMode="auto">
                <a:xfrm>
                  <a:off x="9313365" y="2557166"/>
                  <a:ext cx="336334" cy="239172"/>
                </a:xfrm>
                <a:custGeom>
                  <a:avLst/>
                  <a:gdLst>
                    <a:gd name="T0" fmla="*/ 33 w 90"/>
                    <a:gd name="T1" fmla="*/ 0 h 64"/>
                    <a:gd name="T2" fmla="*/ 0 w 90"/>
                    <a:gd name="T3" fmla="*/ 0 h 64"/>
                    <a:gd name="T4" fmla="*/ 35 w 90"/>
                    <a:gd name="T5" fmla="*/ 64 h 64"/>
                    <a:gd name="T6" fmla="*/ 90 w 90"/>
                    <a:gd name="T7" fmla="*/ 31 h 64"/>
                    <a:gd name="T8" fmla="*/ 33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35" y="64"/>
                      </a:lnTo>
                      <a:lnTo>
                        <a:pt x="90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09"/>
                <p:cNvSpPr>
                  <a:spLocks/>
                </p:cNvSpPr>
                <p:nvPr/>
              </p:nvSpPr>
              <p:spPr bwMode="auto">
                <a:xfrm>
                  <a:off x="9657174" y="2557166"/>
                  <a:ext cx="336334" cy="239172"/>
                </a:xfrm>
                <a:custGeom>
                  <a:avLst/>
                  <a:gdLst>
                    <a:gd name="T0" fmla="*/ 57 w 90"/>
                    <a:gd name="T1" fmla="*/ 0 h 64"/>
                    <a:gd name="T2" fmla="*/ 90 w 90"/>
                    <a:gd name="T3" fmla="*/ 0 h 64"/>
                    <a:gd name="T4" fmla="*/ 55 w 90"/>
                    <a:gd name="T5" fmla="*/ 64 h 64"/>
                    <a:gd name="T6" fmla="*/ 0 w 90"/>
                    <a:gd name="T7" fmla="*/ 31 h 64"/>
                    <a:gd name="T8" fmla="*/ 57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57" y="0"/>
                      </a:moveTo>
                      <a:lnTo>
                        <a:pt x="90" y="0"/>
                      </a:lnTo>
                      <a:lnTo>
                        <a:pt x="55" y="64"/>
                      </a:lnTo>
                      <a:lnTo>
                        <a:pt x="0" y="3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10"/>
                <p:cNvSpPr>
                  <a:spLocks/>
                </p:cNvSpPr>
                <p:nvPr/>
              </p:nvSpPr>
              <p:spPr bwMode="auto">
                <a:xfrm>
                  <a:off x="9571220" y="2785126"/>
                  <a:ext cx="168168" cy="411075"/>
                </a:xfrm>
                <a:custGeom>
                  <a:avLst/>
                  <a:gdLst>
                    <a:gd name="T0" fmla="*/ 0 w 45"/>
                    <a:gd name="T1" fmla="*/ 67 h 110"/>
                    <a:gd name="T2" fmla="*/ 23 w 45"/>
                    <a:gd name="T3" fmla="*/ 0 h 110"/>
                    <a:gd name="T4" fmla="*/ 45 w 45"/>
                    <a:gd name="T5" fmla="*/ 69 h 110"/>
                    <a:gd name="T6" fmla="*/ 23 w 45"/>
                    <a:gd name="T7" fmla="*/ 110 h 110"/>
                    <a:gd name="T8" fmla="*/ 0 w 45"/>
                    <a:gd name="T9" fmla="*/ 6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0">
                      <a:moveTo>
                        <a:pt x="0" y="67"/>
                      </a:moveTo>
                      <a:lnTo>
                        <a:pt x="23" y="0"/>
                      </a:lnTo>
                      <a:lnTo>
                        <a:pt x="45" y="69"/>
                      </a:lnTo>
                      <a:lnTo>
                        <a:pt x="23" y="11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11"/>
                <p:cNvSpPr>
                  <a:spLocks/>
                </p:cNvSpPr>
                <p:nvPr/>
              </p:nvSpPr>
              <p:spPr bwMode="auto">
                <a:xfrm>
                  <a:off x="9571220" y="2815022"/>
                  <a:ext cx="78479" cy="362494"/>
                </a:xfrm>
                <a:custGeom>
                  <a:avLst/>
                  <a:gdLst>
                    <a:gd name="T0" fmla="*/ 0 w 21"/>
                    <a:gd name="T1" fmla="*/ 59 h 97"/>
                    <a:gd name="T2" fmla="*/ 21 w 21"/>
                    <a:gd name="T3" fmla="*/ 0 h 97"/>
                    <a:gd name="T4" fmla="*/ 21 w 21"/>
                    <a:gd name="T5" fmla="*/ 97 h 97"/>
                    <a:gd name="T6" fmla="*/ 0 w 21"/>
                    <a:gd name="T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7">
                      <a:moveTo>
                        <a:pt x="0" y="59"/>
                      </a:moveTo>
                      <a:lnTo>
                        <a:pt x="21" y="0"/>
                      </a:lnTo>
                      <a:lnTo>
                        <a:pt x="21" y="9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12"/>
                <p:cNvSpPr>
                  <a:spLocks/>
                </p:cNvSpPr>
                <p:nvPr/>
              </p:nvSpPr>
              <p:spPr bwMode="auto">
                <a:xfrm>
                  <a:off x="9190042" y="2564640"/>
                  <a:ext cx="467132" cy="949210"/>
                </a:xfrm>
                <a:custGeom>
                  <a:avLst/>
                  <a:gdLst>
                    <a:gd name="T0" fmla="*/ 33 w 125"/>
                    <a:gd name="T1" fmla="*/ 0 h 254"/>
                    <a:gd name="T2" fmla="*/ 0 w 125"/>
                    <a:gd name="T3" fmla="*/ 83 h 254"/>
                    <a:gd name="T4" fmla="*/ 54 w 125"/>
                    <a:gd name="T5" fmla="*/ 81 h 254"/>
                    <a:gd name="T6" fmla="*/ 12 w 125"/>
                    <a:gd name="T7" fmla="*/ 128 h 254"/>
                    <a:gd name="T8" fmla="*/ 123 w 125"/>
                    <a:gd name="T9" fmla="*/ 254 h 254"/>
                    <a:gd name="T10" fmla="*/ 125 w 125"/>
                    <a:gd name="T11" fmla="*/ 169 h 254"/>
                    <a:gd name="T12" fmla="*/ 33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33" y="0"/>
                      </a:moveTo>
                      <a:lnTo>
                        <a:pt x="0" y="83"/>
                      </a:lnTo>
                      <a:lnTo>
                        <a:pt x="54" y="81"/>
                      </a:lnTo>
                      <a:lnTo>
                        <a:pt x="12" y="128"/>
                      </a:lnTo>
                      <a:lnTo>
                        <a:pt x="123" y="254"/>
                      </a:lnTo>
                      <a:lnTo>
                        <a:pt x="125" y="16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13"/>
                <p:cNvSpPr>
                  <a:spLocks/>
                </p:cNvSpPr>
                <p:nvPr/>
              </p:nvSpPr>
              <p:spPr bwMode="auto">
                <a:xfrm>
                  <a:off x="9649700" y="2564640"/>
                  <a:ext cx="467132" cy="949210"/>
                </a:xfrm>
                <a:custGeom>
                  <a:avLst/>
                  <a:gdLst>
                    <a:gd name="T0" fmla="*/ 92 w 125"/>
                    <a:gd name="T1" fmla="*/ 0 h 254"/>
                    <a:gd name="T2" fmla="*/ 125 w 125"/>
                    <a:gd name="T3" fmla="*/ 83 h 254"/>
                    <a:gd name="T4" fmla="*/ 71 w 125"/>
                    <a:gd name="T5" fmla="*/ 81 h 254"/>
                    <a:gd name="T6" fmla="*/ 113 w 125"/>
                    <a:gd name="T7" fmla="*/ 128 h 254"/>
                    <a:gd name="T8" fmla="*/ 0 w 125"/>
                    <a:gd name="T9" fmla="*/ 254 h 254"/>
                    <a:gd name="T10" fmla="*/ 0 w 125"/>
                    <a:gd name="T11" fmla="*/ 169 h 254"/>
                    <a:gd name="T12" fmla="*/ 92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92" y="0"/>
                      </a:moveTo>
                      <a:lnTo>
                        <a:pt x="125" y="83"/>
                      </a:lnTo>
                      <a:lnTo>
                        <a:pt x="71" y="81"/>
                      </a:lnTo>
                      <a:lnTo>
                        <a:pt x="113" y="128"/>
                      </a:lnTo>
                      <a:lnTo>
                        <a:pt x="0" y="254"/>
                      </a:lnTo>
                      <a:lnTo>
                        <a:pt x="0" y="16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4"/>
                <p:cNvSpPr>
                  <a:spLocks/>
                </p:cNvSpPr>
                <p:nvPr/>
              </p:nvSpPr>
              <p:spPr bwMode="auto">
                <a:xfrm>
                  <a:off x="8199726" y="3061667"/>
                  <a:ext cx="369969" cy="373704"/>
                </a:xfrm>
                <a:custGeom>
                  <a:avLst/>
                  <a:gdLst>
                    <a:gd name="T0" fmla="*/ 42 w 42"/>
                    <a:gd name="T1" fmla="*/ 14 h 42"/>
                    <a:gd name="T2" fmla="*/ 34 w 42"/>
                    <a:gd name="T3" fmla="*/ 7 h 42"/>
                    <a:gd name="T4" fmla="*/ 7 w 42"/>
                    <a:gd name="T5" fmla="*/ 8 h 42"/>
                    <a:gd name="T6" fmla="*/ 7 w 42"/>
                    <a:gd name="T7" fmla="*/ 8 h 42"/>
                    <a:gd name="T8" fmla="*/ 8 w 42"/>
                    <a:gd name="T9" fmla="*/ 35 h 42"/>
                    <a:gd name="T10" fmla="*/ 17 w 42"/>
                    <a:gd name="T11" fmla="*/ 42 h 42"/>
                    <a:gd name="T12" fmla="*/ 42 w 42"/>
                    <a:gd name="T13" fmla="*/ 1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2">
                      <a:moveTo>
                        <a:pt x="42" y="14"/>
                      </a:move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7" y="0"/>
                        <a:pt x="14" y="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0" y="16"/>
                        <a:pt x="1" y="28"/>
                        <a:pt x="8" y="3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5"/>
                <p:cNvSpPr>
                  <a:spLocks/>
                </p:cNvSpPr>
                <p:nvPr/>
              </p:nvSpPr>
              <p:spPr bwMode="auto">
                <a:xfrm>
                  <a:off x="8233358" y="2919658"/>
                  <a:ext cx="257857" cy="239172"/>
                </a:xfrm>
                <a:custGeom>
                  <a:avLst/>
                  <a:gdLst>
                    <a:gd name="T0" fmla="*/ 2 w 29"/>
                    <a:gd name="T1" fmla="*/ 8 h 27"/>
                    <a:gd name="T2" fmla="*/ 1 w 29"/>
                    <a:gd name="T3" fmla="*/ 2 h 27"/>
                    <a:gd name="T4" fmla="*/ 7 w 29"/>
                    <a:gd name="T5" fmla="*/ 2 h 27"/>
                    <a:gd name="T6" fmla="*/ 27 w 29"/>
                    <a:gd name="T7" fmla="*/ 19 h 27"/>
                    <a:gd name="T8" fmla="*/ 27 w 29"/>
                    <a:gd name="T9" fmla="*/ 25 h 27"/>
                    <a:gd name="T10" fmla="*/ 22 w 29"/>
                    <a:gd name="T11" fmla="*/ 26 h 27"/>
                    <a:gd name="T12" fmla="*/ 2 w 29"/>
                    <a:gd name="T1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7">
                      <a:moveTo>
                        <a:pt x="2" y="8"/>
                      </a:move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21"/>
                        <a:pt x="29" y="23"/>
                        <a:pt x="27" y="25"/>
                      </a:cubicBezTo>
                      <a:cubicBezTo>
                        <a:pt x="26" y="27"/>
                        <a:pt x="23" y="27"/>
                        <a:pt x="22" y="26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16"/>
                <p:cNvSpPr>
                  <a:spLocks/>
                </p:cNvSpPr>
                <p:nvPr/>
              </p:nvSpPr>
              <p:spPr bwMode="auto">
                <a:xfrm>
                  <a:off x="8412736" y="2957031"/>
                  <a:ext cx="168168" cy="254120"/>
                </a:xfrm>
                <a:custGeom>
                  <a:avLst/>
                  <a:gdLst>
                    <a:gd name="T0" fmla="*/ 2 w 19"/>
                    <a:gd name="T1" fmla="*/ 7 h 29"/>
                    <a:gd name="T2" fmla="*/ 9 w 19"/>
                    <a:gd name="T3" fmla="*/ 4 h 29"/>
                    <a:gd name="T4" fmla="*/ 14 w 19"/>
                    <a:gd name="T5" fmla="*/ 10 h 29"/>
                    <a:gd name="T6" fmla="*/ 18 w 19"/>
                    <a:gd name="T7" fmla="*/ 23 h 29"/>
                    <a:gd name="T8" fmla="*/ 16 w 19"/>
                    <a:gd name="T9" fmla="*/ 28 h 29"/>
                    <a:gd name="T10" fmla="*/ 11 w 19"/>
                    <a:gd name="T11" fmla="*/ 26 h 29"/>
                    <a:gd name="T12" fmla="*/ 7 w 19"/>
                    <a:gd name="T13" fmla="*/ 15 h 29"/>
                    <a:gd name="T14" fmla="*/ 2 w 19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9">
                      <a:moveTo>
                        <a:pt x="2" y="7"/>
                      </a:moveTo>
                      <a:cubicBezTo>
                        <a:pt x="0" y="2"/>
                        <a:pt x="7" y="0"/>
                        <a:pt x="9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5"/>
                        <a:pt x="18" y="27"/>
                        <a:pt x="16" y="28"/>
                      </a:cubicBezTo>
                      <a:cubicBezTo>
                        <a:pt x="14" y="29"/>
                        <a:pt x="11" y="28"/>
                        <a:pt x="11" y="26"/>
                      </a:cubicBezTo>
                      <a:cubicBezTo>
                        <a:pt x="7" y="15"/>
                        <a:pt x="7" y="15"/>
                        <a:pt x="7" y="15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17"/>
                <p:cNvSpPr>
                  <a:spLocks/>
                </p:cNvSpPr>
                <p:nvPr/>
              </p:nvSpPr>
              <p:spPr bwMode="auto">
                <a:xfrm>
                  <a:off x="10083197" y="4212677"/>
                  <a:ext cx="627824" cy="302702"/>
                </a:xfrm>
                <a:custGeom>
                  <a:avLst/>
                  <a:gdLst>
                    <a:gd name="T0" fmla="*/ 23 w 71"/>
                    <a:gd name="T1" fmla="*/ 0 h 34"/>
                    <a:gd name="T2" fmla="*/ 49 w 71"/>
                    <a:gd name="T3" fmla="*/ 0 h 34"/>
                    <a:gd name="T4" fmla="*/ 49 w 71"/>
                    <a:gd name="T5" fmla="*/ 0 h 34"/>
                    <a:gd name="T6" fmla="*/ 49 w 71"/>
                    <a:gd name="T7" fmla="*/ 0 h 34"/>
                    <a:gd name="T8" fmla="*/ 65 w 71"/>
                    <a:gd name="T9" fmla="*/ 7 h 34"/>
                    <a:gd name="T10" fmla="*/ 71 w 71"/>
                    <a:gd name="T11" fmla="*/ 22 h 34"/>
                    <a:gd name="T12" fmla="*/ 71 w 71"/>
                    <a:gd name="T13" fmla="*/ 22 h 34"/>
                    <a:gd name="T14" fmla="*/ 71 w 71"/>
                    <a:gd name="T15" fmla="*/ 22 h 34"/>
                    <a:gd name="T16" fmla="*/ 71 w 71"/>
                    <a:gd name="T17" fmla="*/ 34 h 34"/>
                    <a:gd name="T18" fmla="*/ 62 w 71"/>
                    <a:gd name="T19" fmla="*/ 34 h 34"/>
                    <a:gd name="T20" fmla="*/ 62 w 71"/>
                    <a:gd name="T21" fmla="*/ 22 h 34"/>
                    <a:gd name="T22" fmla="*/ 62 w 71"/>
                    <a:gd name="T23" fmla="*/ 22 h 34"/>
                    <a:gd name="T24" fmla="*/ 62 w 71"/>
                    <a:gd name="T25" fmla="*/ 22 h 34"/>
                    <a:gd name="T26" fmla="*/ 58 w 71"/>
                    <a:gd name="T27" fmla="*/ 14 h 34"/>
                    <a:gd name="T28" fmla="*/ 49 w 71"/>
                    <a:gd name="T29" fmla="*/ 10 h 34"/>
                    <a:gd name="T30" fmla="*/ 49 w 71"/>
                    <a:gd name="T31" fmla="*/ 10 h 34"/>
                    <a:gd name="T32" fmla="*/ 49 w 71"/>
                    <a:gd name="T33" fmla="*/ 10 h 34"/>
                    <a:gd name="T34" fmla="*/ 23 w 71"/>
                    <a:gd name="T35" fmla="*/ 10 h 34"/>
                    <a:gd name="T36" fmla="*/ 23 w 71"/>
                    <a:gd name="T37" fmla="*/ 10 h 34"/>
                    <a:gd name="T38" fmla="*/ 23 w 71"/>
                    <a:gd name="T39" fmla="*/ 10 h 34"/>
                    <a:gd name="T40" fmla="*/ 14 w 71"/>
                    <a:gd name="T41" fmla="*/ 14 h 34"/>
                    <a:gd name="T42" fmla="*/ 10 w 71"/>
                    <a:gd name="T43" fmla="*/ 22 h 34"/>
                    <a:gd name="T44" fmla="*/ 10 w 71"/>
                    <a:gd name="T45" fmla="*/ 22 h 34"/>
                    <a:gd name="T46" fmla="*/ 10 w 71"/>
                    <a:gd name="T47" fmla="*/ 22 h 34"/>
                    <a:gd name="T48" fmla="*/ 10 w 71"/>
                    <a:gd name="T49" fmla="*/ 34 h 34"/>
                    <a:gd name="T50" fmla="*/ 0 w 71"/>
                    <a:gd name="T51" fmla="*/ 34 h 34"/>
                    <a:gd name="T52" fmla="*/ 0 w 71"/>
                    <a:gd name="T53" fmla="*/ 22 h 34"/>
                    <a:gd name="T54" fmla="*/ 0 w 71"/>
                    <a:gd name="T55" fmla="*/ 22 h 34"/>
                    <a:gd name="T56" fmla="*/ 0 w 71"/>
                    <a:gd name="T57" fmla="*/ 22 h 34"/>
                    <a:gd name="T58" fmla="*/ 7 w 71"/>
                    <a:gd name="T59" fmla="*/ 7 h 34"/>
                    <a:gd name="T60" fmla="*/ 23 w 71"/>
                    <a:gd name="T61" fmla="*/ 0 h 34"/>
                    <a:gd name="T62" fmla="*/ 23 w 71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34">
                      <a:moveTo>
                        <a:pt x="23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5" y="0"/>
                        <a:pt x="61" y="3"/>
                        <a:pt x="65" y="7"/>
                      </a:cubicBezTo>
                      <a:cubicBezTo>
                        <a:pt x="69" y="11"/>
                        <a:pt x="71" y="16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19"/>
                        <a:pt x="60" y="16"/>
                        <a:pt x="58" y="14"/>
                      </a:cubicBezTo>
                      <a:cubicBezTo>
                        <a:pt x="56" y="11"/>
                        <a:pt x="53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4" y="14"/>
                      </a:cubicBezTo>
                      <a:cubicBezTo>
                        <a:pt x="11" y="16"/>
                        <a:pt x="10" y="19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3" y="11"/>
                        <a:pt x="7" y="7"/>
                      </a:cubicBezTo>
                      <a:cubicBezTo>
                        <a:pt x="11" y="3"/>
                        <a:pt x="17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7C7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319"/>
                <p:cNvSpPr>
                  <a:spLocks noChangeArrowheads="1"/>
                </p:cNvSpPr>
                <p:nvPr/>
              </p:nvSpPr>
              <p:spPr bwMode="auto">
                <a:xfrm>
                  <a:off x="9739389" y="4470534"/>
                  <a:ext cx="1322914" cy="982844"/>
                </a:xfrm>
                <a:prstGeom prst="rect">
                  <a:avLst/>
                </a:pr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0"/>
                <p:cNvSpPr>
                  <a:spLocks/>
                </p:cNvSpPr>
                <p:nvPr/>
              </p:nvSpPr>
              <p:spPr bwMode="auto">
                <a:xfrm>
                  <a:off x="9739389" y="4515379"/>
                  <a:ext cx="1322914" cy="646510"/>
                </a:xfrm>
                <a:custGeom>
                  <a:avLst/>
                  <a:gdLst>
                    <a:gd name="T0" fmla="*/ 354 w 354"/>
                    <a:gd name="T1" fmla="*/ 0 h 173"/>
                    <a:gd name="T2" fmla="*/ 354 w 354"/>
                    <a:gd name="T3" fmla="*/ 133 h 173"/>
                    <a:gd name="T4" fmla="*/ 182 w 354"/>
                    <a:gd name="T5" fmla="*/ 173 h 173"/>
                    <a:gd name="T6" fmla="*/ 0 w 354"/>
                    <a:gd name="T7" fmla="*/ 133 h 173"/>
                    <a:gd name="T8" fmla="*/ 0 w 354"/>
                    <a:gd name="T9" fmla="*/ 0 h 173"/>
                    <a:gd name="T10" fmla="*/ 354 w 354"/>
                    <a:gd name="T11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4" h="173">
                      <a:moveTo>
                        <a:pt x="354" y="0"/>
                      </a:moveTo>
                      <a:lnTo>
                        <a:pt x="354" y="133"/>
                      </a:lnTo>
                      <a:lnTo>
                        <a:pt x="182" y="173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420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21"/>
                <p:cNvSpPr>
                  <a:spLocks/>
                </p:cNvSpPr>
                <p:nvPr/>
              </p:nvSpPr>
              <p:spPr bwMode="auto">
                <a:xfrm>
                  <a:off x="9702018" y="4451848"/>
                  <a:ext cx="1397655" cy="683881"/>
                </a:xfrm>
                <a:custGeom>
                  <a:avLst/>
                  <a:gdLst>
                    <a:gd name="T0" fmla="*/ 0 w 374"/>
                    <a:gd name="T1" fmla="*/ 0 h 183"/>
                    <a:gd name="T2" fmla="*/ 374 w 374"/>
                    <a:gd name="T3" fmla="*/ 0 h 183"/>
                    <a:gd name="T4" fmla="*/ 374 w 374"/>
                    <a:gd name="T5" fmla="*/ 140 h 183"/>
                    <a:gd name="T6" fmla="*/ 194 w 374"/>
                    <a:gd name="T7" fmla="*/ 183 h 183"/>
                    <a:gd name="T8" fmla="*/ 0 w 374"/>
                    <a:gd name="T9" fmla="*/ 140 h 183"/>
                    <a:gd name="T10" fmla="*/ 0 w 374"/>
                    <a:gd name="T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183">
                      <a:moveTo>
                        <a:pt x="0" y="0"/>
                      </a:moveTo>
                      <a:lnTo>
                        <a:pt x="374" y="0"/>
                      </a:lnTo>
                      <a:lnTo>
                        <a:pt x="374" y="140"/>
                      </a:lnTo>
                      <a:lnTo>
                        <a:pt x="194" y="183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322"/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149482" cy="14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323"/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78479" cy="149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24"/>
                <p:cNvSpPr>
                  <a:spLocks/>
                </p:cNvSpPr>
                <p:nvPr/>
              </p:nvSpPr>
              <p:spPr bwMode="auto">
                <a:xfrm>
                  <a:off x="10206520" y="4089356"/>
                  <a:ext cx="362495" cy="291490"/>
                </a:xfrm>
                <a:custGeom>
                  <a:avLst/>
                  <a:gdLst>
                    <a:gd name="T0" fmla="*/ 40 w 41"/>
                    <a:gd name="T1" fmla="*/ 0 h 33"/>
                    <a:gd name="T2" fmla="*/ 40 w 41"/>
                    <a:gd name="T3" fmla="*/ 11 h 33"/>
                    <a:gd name="T4" fmla="*/ 21 w 41"/>
                    <a:gd name="T5" fmla="*/ 32 h 33"/>
                    <a:gd name="T6" fmla="*/ 21 w 41"/>
                    <a:gd name="T7" fmla="*/ 32 h 33"/>
                    <a:gd name="T8" fmla="*/ 1 w 41"/>
                    <a:gd name="T9" fmla="*/ 14 h 33"/>
                    <a:gd name="T10" fmla="*/ 0 w 41"/>
                    <a:gd name="T11" fmla="*/ 2 h 33"/>
                    <a:gd name="T12" fmla="*/ 40 w 4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0" y="0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22"/>
                        <a:pt x="32" y="31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11" y="33"/>
                        <a:pt x="1" y="24"/>
                        <a:pt x="1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9" name="Group 4"/>
          <p:cNvGrpSpPr/>
          <p:nvPr/>
        </p:nvGrpSpPr>
        <p:grpSpPr>
          <a:xfrm>
            <a:off x="8189410" y="2560975"/>
            <a:ext cx="2509751" cy="2645282"/>
            <a:chOff x="8676485" y="1885079"/>
            <a:chExt cx="2509751" cy="2645282"/>
          </a:xfrm>
        </p:grpSpPr>
        <p:grpSp>
          <p:nvGrpSpPr>
            <p:cNvPr id="170" name="Group 203"/>
            <p:cNvGrpSpPr/>
            <p:nvPr/>
          </p:nvGrpSpPr>
          <p:grpSpPr>
            <a:xfrm>
              <a:off x="10360833" y="1896055"/>
              <a:ext cx="825403" cy="2634306"/>
              <a:chOff x="6689395" y="3296992"/>
              <a:chExt cx="842015" cy="2658124"/>
            </a:xfrm>
          </p:grpSpPr>
          <p:grpSp>
            <p:nvGrpSpPr>
              <p:cNvPr id="207" name="Group 204"/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232" name="Freeform 65"/>
                <p:cNvSpPr>
                  <a:spLocks/>
                </p:cNvSpPr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avLst/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66"/>
                <p:cNvSpPr>
                  <a:spLocks/>
                </p:cNvSpPr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avLst/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64"/>
                <p:cNvSpPr>
                  <a:spLocks/>
                </p:cNvSpPr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64"/>
                <p:cNvSpPr>
                  <a:spLocks/>
                </p:cNvSpPr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8" name="Freeform 67"/>
              <p:cNvSpPr>
                <a:spLocks/>
              </p:cNvSpPr>
              <p:nvPr/>
            </p:nvSpPr>
            <p:spPr bwMode="auto">
              <a:xfrm>
                <a:off x="6918701" y="5828538"/>
                <a:ext cx="174274" cy="126578"/>
              </a:xfrm>
              <a:custGeom>
                <a:avLst/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8"/>
              <p:cNvSpPr>
                <a:spLocks/>
              </p:cNvSpPr>
              <p:nvPr/>
            </p:nvSpPr>
            <p:spPr bwMode="auto">
              <a:xfrm>
                <a:off x="7102147" y="5828538"/>
                <a:ext cx="168770" cy="126578"/>
              </a:xfrm>
              <a:custGeom>
                <a:avLst/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9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9"/>
              <p:cNvSpPr>
                <a:spLocks/>
              </p:cNvSpPr>
              <p:nvPr/>
            </p:nvSpPr>
            <p:spPr bwMode="auto">
              <a:xfrm>
                <a:off x="6698567" y="4122496"/>
                <a:ext cx="254990" cy="427428"/>
              </a:xfrm>
              <a:custGeom>
                <a:avLst/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70"/>
              <p:cNvSpPr>
                <a:spLocks/>
              </p:cNvSpPr>
              <p:nvPr/>
            </p:nvSpPr>
            <p:spPr bwMode="auto">
              <a:xfrm>
                <a:off x="7096644" y="4045449"/>
                <a:ext cx="308188" cy="686086"/>
              </a:xfrm>
              <a:custGeom>
                <a:avLst/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71"/>
              <p:cNvSpPr>
                <a:spLocks/>
              </p:cNvSpPr>
              <p:nvPr/>
            </p:nvSpPr>
            <p:spPr bwMode="auto">
              <a:xfrm>
                <a:off x="6810469" y="4045449"/>
                <a:ext cx="291679" cy="686086"/>
              </a:xfrm>
              <a:custGeom>
                <a:avLst/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2"/>
              <p:cNvSpPr>
                <a:spLocks/>
              </p:cNvSpPr>
              <p:nvPr/>
            </p:nvSpPr>
            <p:spPr bwMode="auto">
              <a:xfrm>
                <a:off x="6689395" y="3296992"/>
                <a:ext cx="832842" cy="834677"/>
              </a:xfrm>
              <a:custGeom>
                <a:avLst/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3"/>
              <p:cNvSpPr>
                <a:spLocks/>
              </p:cNvSpPr>
              <p:nvPr/>
            </p:nvSpPr>
            <p:spPr bwMode="auto">
              <a:xfrm>
                <a:off x="6689395" y="3296992"/>
                <a:ext cx="420091" cy="643894"/>
              </a:xfrm>
              <a:custGeom>
                <a:avLst/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4"/>
              <p:cNvSpPr>
                <a:spLocks/>
              </p:cNvSpPr>
              <p:nvPr/>
            </p:nvSpPr>
            <p:spPr bwMode="auto">
              <a:xfrm>
                <a:off x="6992079" y="3940885"/>
                <a:ext cx="221970" cy="339375"/>
              </a:xfrm>
              <a:custGeom>
                <a:avLst/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5"/>
              <p:cNvSpPr>
                <a:spLocks/>
              </p:cNvSpPr>
              <p:nvPr/>
            </p:nvSpPr>
            <p:spPr bwMode="auto">
              <a:xfrm>
                <a:off x="6992079" y="3935382"/>
                <a:ext cx="225638" cy="183445"/>
              </a:xfrm>
              <a:custGeom>
                <a:avLst/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6"/>
              <p:cNvSpPr>
                <a:spLocks/>
              </p:cNvSpPr>
              <p:nvPr/>
            </p:nvSpPr>
            <p:spPr bwMode="auto">
              <a:xfrm>
                <a:off x="6992079" y="3935382"/>
                <a:ext cx="117405" cy="183445"/>
              </a:xfrm>
              <a:custGeom>
                <a:avLst/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7"/>
              <p:cNvSpPr>
                <a:spLocks/>
              </p:cNvSpPr>
              <p:nvPr/>
            </p:nvSpPr>
            <p:spPr bwMode="auto">
              <a:xfrm>
                <a:off x="7014093" y="3935382"/>
                <a:ext cx="183445" cy="117405"/>
              </a:xfrm>
              <a:custGeom>
                <a:avLst/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8"/>
              <p:cNvSpPr>
                <a:spLocks/>
              </p:cNvSpPr>
              <p:nvPr/>
            </p:nvSpPr>
            <p:spPr bwMode="auto">
              <a:xfrm>
                <a:off x="7014093" y="3935382"/>
                <a:ext cx="95392" cy="113736"/>
              </a:xfrm>
              <a:custGeom>
                <a:avLst/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80"/>
              <p:cNvSpPr>
                <a:spLocks/>
              </p:cNvSpPr>
              <p:nvPr/>
            </p:nvSpPr>
            <p:spPr bwMode="auto">
              <a:xfrm>
                <a:off x="6797627" y="4232563"/>
                <a:ext cx="425593" cy="491634"/>
              </a:xfrm>
              <a:custGeom>
                <a:avLst/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1"/>
              <p:cNvSpPr>
                <a:spLocks/>
              </p:cNvSpPr>
              <p:nvPr/>
            </p:nvSpPr>
            <p:spPr bwMode="auto">
              <a:xfrm>
                <a:off x="6788456" y="4214219"/>
                <a:ext cx="425593" cy="495303"/>
              </a:xfrm>
              <a:custGeom>
                <a:avLst/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82"/>
              <p:cNvSpPr>
                <a:spLocks/>
              </p:cNvSpPr>
              <p:nvPr/>
            </p:nvSpPr>
            <p:spPr bwMode="auto">
              <a:xfrm>
                <a:off x="6905861" y="4271086"/>
                <a:ext cx="308188" cy="438435"/>
              </a:xfrm>
              <a:custGeom>
                <a:avLst/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3"/>
              <p:cNvSpPr>
                <a:spLocks/>
              </p:cNvSpPr>
              <p:nvPr/>
            </p:nvSpPr>
            <p:spPr bwMode="auto">
              <a:xfrm>
                <a:off x="6828814" y="3465762"/>
                <a:ext cx="554005" cy="665907"/>
              </a:xfrm>
              <a:custGeom>
                <a:avLst/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4"/>
              <p:cNvSpPr>
                <a:spLocks/>
              </p:cNvSpPr>
              <p:nvPr/>
            </p:nvSpPr>
            <p:spPr bwMode="auto">
              <a:xfrm>
                <a:off x="6828814" y="3465762"/>
                <a:ext cx="280672" cy="570516"/>
              </a:xfrm>
              <a:custGeom>
                <a:avLst/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85"/>
              <p:cNvSpPr>
                <a:spLocks/>
              </p:cNvSpPr>
              <p:nvPr/>
            </p:nvSpPr>
            <p:spPr bwMode="auto">
              <a:xfrm>
                <a:off x="6731587" y="3408893"/>
                <a:ext cx="698928" cy="313692"/>
              </a:xfrm>
              <a:custGeom>
                <a:avLst/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6"/>
              <p:cNvSpPr>
                <a:spLocks/>
              </p:cNvSpPr>
              <p:nvPr/>
            </p:nvSpPr>
            <p:spPr bwMode="auto">
              <a:xfrm>
                <a:off x="6731587" y="3408893"/>
                <a:ext cx="377898" cy="310023"/>
              </a:xfrm>
              <a:custGeom>
                <a:avLst/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7"/>
              <p:cNvSpPr>
                <a:spLocks/>
              </p:cNvSpPr>
              <p:nvPr/>
            </p:nvSpPr>
            <p:spPr bwMode="auto">
              <a:xfrm>
                <a:off x="7258076" y="4122496"/>
                <a:ext cx="260492" cy="427428"/>
              </a:xfrm>
              <a:custGeom>
                <a:avLst/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88"/>
              <p:cNvSpPr>
                <a:spLocks/>
              </p:cNvSpPr>
              <p:nvPr/>
            </p:nvSpPr>
            <p:spPr bwMode="auto">
              <a:xfrm>
                <a:off x="7360805" y="4419678"/>
                <a:ext cx="165101" cy="324699"/>
              </a:xfrm>
              <a:custGeom>
                <a:avLst/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9"/>
              <p:cNvSpPr>
                <a:spLocks/>
              </p:cNvSpPr>
              <p:nvPr/>
            </p:nvSpPr>
            <p:spPr bwMode="auto">
              <a:xfrm>
                <a:off x="6705905" y="4375651"/>
                <a:ext cx="339375" cy="282506"/>
              </a:xfrm>
              <a:custGeom>
                <a:avLst/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90"/>
              <p:cNvSpPr>
                <a:spLocks/>
              </p:cNvSpPr>
              <p:nvPr/>
            </p:nvSpPr>
            <p:spPr bwMode="auto">
              <a:xfrm>
                <a:off x="6975570" y="4531579"/>
                <a:ext cx="152260" cy="161432"/>
              </a:xfrm>
              <a:custGeom>
                <a:avLst/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91"/>
              <p:cNvSpPr>
                <a:spLocks/>
              </p:cNvSpPr>
              <p:nvPr/>
            </p:nvSpPr>
            <p:spPr bwMode="auto">
              <a:xfrm>
                <a:off x="7379150" y="4737038"/>
                <a:ext cx="152260" cy="111902"/>
              </a:xfrm>
              <a:custGeom>
                <a:avLst/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233"/>
            <p:cNvGrpSpPr/>
            <p:nvPr/>
          </p:nvGrpSpPr>
          <p:grpSpPr>
            <a:xfrm>
              <a:off x="8676485" y="1885079"/>
              <a:ext cx="1407025" cy="2645282"/>
              <a:chOff x="4028579" y="3387609"/>
              <a:chExt cx="1407025" cy="2645282"/>
            </a:xfrm>
          </p:grpSpPr>
          <p:sp>
            <p:nvSpPr>
              <p:cNvPr id="172" name="Freeform 245"/>
              <p:cNvSpPr>
                <a:spLocks/>
              </p:cNvSpPr>
              <p:nvPr/>
            </p:nvSpPr>
            <p:spPr bwMode="auto">
              <a:xfrm>
                <a:off x="4676140" y="3387609"/>
                <a:ext cx="590694" cy="678748"/>
              </a:xfrm>
              <a:custGeom>
                <a:avLst/>
                <a:gdLst>
                  <a:gd name="T0" fmla="*/ 136 w 136"/>
                  <a:gd name="T1" fmla="*/ 75 h 156"/>
                  <a:gd name="T2" fmla="*/ 136 w 136"/>
                  <a:gd name="T3" fmla="*/ 156 h 156"/>
                  <a:gd name="T4" fmla="*/ 48 w 136"/>
                  <a:gd name="T5" fmla="*/ 156 h 156"/>
                  <a:gd name="T6" fmla="*/ 31 w 136"/>
                  <a:gd name="T7" fmla="*/ 156 h 156"/>
                  <a:gd name="T8" fmla="*/ 0 w 136"/>
                  <a:gd name="T9" fmla="*/ 102 h 156"/>
                  <a:gd name="T10" fmla="*/ 5 w 136"/>
                  <a:gd name="T11" fmla="*/ 80 h 156"/>
                  <a:gd name="T12" fmla="*/ 62 w 136"/>
                  <a:gd name="T13" fmla="*/ 0 h 156"/>
                  <a:gd name="T14" fmla="*/ 136 w 136"/>
                  <a:gd name="T15" fmla="*/ 7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56">
                    <a:moveTo>
                      <a:pt x="136" y="75"/>
                    </a:moveTo>
                    <a:cubicBezTo>
                      <a:pt x="136" y="156"/>
                      <a:pt x="136" y="156"/>
                      <a:pt x="136" y="156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6" y="32"/>
                      <a:pt x="37" y="40"/>
                      <a:pt x="62" y="0"/>
                    </a:cubicBezTo>
                    <a:cubicBezTo>
                      <a:pt x="99" y="0"/>
                      <a:pt x="136" y="25"/>
                      <a:pt x="136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47"/>
              <p:cNvSpPr>
                <a:spLocks/>
              </p:cNvSpPr>
              <p:nvPr/>
            </p:nvSpPr>
            <p:spPr bwMode="auto">
              <a:xfrm>
                <a:off x="4624776" y="3387609"/>
                <a:ext cx="321030" cy="678748"/>
              </a:xfrm>
              <a:custGeom>
                <a:avLst/>
                <a:gdLst>
                  <a:gd name="T0" fmla="*/ 74 w 74"/>
                  <a:gd name="T1" fmla="*/ 156 h 156"/>
                  <a:gd name="T2" fmla="*/ 0 w 74"/>
                  <a:gd name="T3" fmla="*/ 156 h 156"/>
                  <a:gd name="T4" fmla="*/ 0 w 74"/>
                  <a:gd name="T5" fmla="*/ 75 h 156"/>
                  <a:gd name="T6" fmla="*/ 74 w 74"/>
                  <a:gd name="T7" fmla="*/ 0 h 156"/>
                  <a:gd name="T8" fmla="*/ 74 w 7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56">
                    <a:moveTo>
                      <a:pt x="74" y="156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26"/>
                      <a:pt x="37" y="1"/>
                      <a:pt x="74" y="0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28"/>
              <p:cNvSpPr>
                <a:spLocks/>
              </p:cNvSpPr>
              <p:nvPr/>
            </p:nvSpPr>
            <p:spPr bwMode="auto">
              <a:xfrm>
                <a:off x="4953143" y="5293607"/>
                <a:ext cx="209128" cy="713603"/>
              </a:xfrm>
              <a:custGeom>
                <a:avLst/>
                <a:gdLst>
                  <a:gd name="T0" fmla="*/ 34 w 48"/>
                  <a:gd name="T1" fmla="*/ 39 h 164"/>
                  <a:gd name="T2" fmla="*/ 22 w 48"/>
                  <a:gd name="T3" fmla="*/ 156 h 164"/>
                  <a:gd name="T4" fmla="*/ 30 w 48"/>
                  <a:gd name="T5" fmla="*/ 164 h 164"/>
                  <a:gd name="T6" fmla="*/ 26 w 48"/>
                  <a:gd name="T7" fmla="*/ 159 h 164"/>
                  <a:gd name="T8" fmla="*/ 26 w 48"/>
                  <a:gd name="T9" fmla="*/ 160 h 164"/>
                  <a:gd name="T10" fmla="*/ 7 w 48"/>
                  <a:gd name="T11" fmla="*/ 160 h 164"/>
                  <a:gd name="T12" fmla="*/ 5 w 48"/>
                  <a:gd name="T13" fmla="*/ 38 h 164"/>
                  <a:gd name="T14" fmla="*/ 4 w 48"/>
                  <a:gd name="T15" fmla="*/ 17 h 164"/>
                  <a:gd name="T16" fmla="*/ 34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34" y="39"/>
                    </a:moveTo>
                    <a:cubicBezTo>
                      <a:pt x="34" y="65"/>
                      <a:pt x="21" y="130"/>
                      <a:pt x="22" y="156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5" y="159"/>
                      <a:pt x="26" y="160"/>
                      <a:pt x="26" y="160"/>
                    </a:cubicBezTo>
                    <a:cubicBezTo>
                      <a:pt x="22" y="160"/>
                      <a:pt x="7" y="163"/>
                      <a:pt x="7" y="160"/>
                    </a:cubicBezTo>
                    <a:cubicBezTo>
                      <a:pt x="8" y="120"/>
                      <a:pt x="0" y="79"/>
                      <a:pt x="5" y="38"/>
                    </a:cubicBezTo>
                    <a:cubicBezTo>
                      <a:pt x="5" y="31"/>
                      <a:pt x="4" y="24"/>
                      <a:pt x="4" y="17"/>
                    </a:cubicBezTo>
                    <a:cubicBezTo>
                      <a:pt x="48" y="12"/>
                      <a:pt x="33" y="0"/>
                      <a:pt x="34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229"/>
              <p:cNvSpPr>
                <a:spLocks/>
              </p:cNvSpPr>
              <p:nvPr/>
            </p:nvSpPr>
            <p:spPr bwMode="auto">
              <a:xfrm>
                <a:off x="4965984" y="5963182"/>
                <a:ext cx="209128" cy="69709"/>
              </a:xfrm>
              <a:custGeom>
                <a:avLst/>
                <a:gdLst>
                  <a:gd name="T0" fmla="*/ 2 w 48"/>
                  <a:gd name="T1" fmla="*/ 16 h 16"/>
                  <a:gd name="T2" fmla="*/ 33 w 48"/>
                  <a:gd name="T3" fmla="*/ 16 h 16"/>
                  <a:gd name="T4" fmla="*/ 46 w 48"/>
                  <a:gd name="T5" fmla="*/ 16 h 16"/>
                  <a:gd name="T6" fmla="*/ 46 w 48"/>
                  <a:gd name="T7" fmla="*/ 12 h 16"/>
                  <a:gd name="T8" fmla="*/ 19 w 48"/>
                  <a:gd name="T9" fmla="*/ 1 h 16"/>
                  <a:gd name="T10" fmla="*/ 4 w 48"/>
                  <a:gd name="T11" fmla="*/ 0 h 16"/>
                  <a:gd name="T12" fmla="*/ 2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2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4"/>
                      <a:pt x="48" y="13"/>
                      <a:pt x="46" y="12"/>
                    </a:cubicBezTo>
                    <a:cubicBezTo>
                      <a:pt x="43" y="8"/>
                      <a:pt x="29" y="3"/>
                      <a:pt x="19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2" y="11"/>
                      <a:pt x="2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230"/>
              <p:cNvSpPr>
                <a:spLocks/>
              </p:cNvSpPr>
              <p:nvPr/>
            </p:nvSpPr>
            <p:spPr bwMode="auto">
              <a:xfrm>
                <a:off x="4984329" y="4158079"/>
                <a:ext cx="451275" cy="234810"/>
              </a:xfrm>
              <a:custGeom>
                <a:avLst/>
                <a:gdLst>
                  <a:gd name="T0" fmla="*/ 1 w 104"/>
                  <a:gd name="T1" fmla="*/ 27 h 54"/>
                  <a:gd name="T2" fmla="*/ 1 w 104"/>
                  <a:gd name="T3" fmla="*/ 25 h 54"/>
                  <a:gd name="T4" fmla="*/ 2 w 104"/>
                  <a:gd name="T5" fmla="*/ 24 h 54"/>
                  <a:gd name="T6" fmla="*/ 2 w 104"/>
                  <a:gd name="T7" fmla="*/ 24 h 54"/>
                  <a:gd name="T8" fmla="*/ 6 w 104"/>
                  <a:gd name="T9" fmla="*/ 10 h 54"/>
                  <a:gd name="T10" fmla="*/ 13 w 104"/>
                  <a:gd name="T11" fmla="*/ 2 h 54"/>
                  <a:gd name="T12" fmla="*/ 23 w 104"/>
                  <a:gd name="T13" fmla="*/ 1 h 54"/>
                  <a:gd name="T14" fmla="*/ 91 w 104"/>
                  <a:gd name="T15" fmla="*/ 21 h 54"/>
                  <a:gd name="T16" fmla="*/ 102 w 104"/>
                  <a:gd name="T17" fmla="*/ 41 h 54"/>
                  <a:gd name="T18" fmla="*/ 102 w 104"/>
                  <a:gd name="T19" fmla="*/ 41 h 54"/>
                  <a:gd name="T20" fmla="*/ 81 w 104"/>
                  <a:gd name="T21" fmla="*/ 52 h 54"/>
                  <a:gd name="T22" fmla="*/ 0 w 104"/>
                  <a:gd name="T23" fmla="*/ 28 h 54"/>
                  <a:gd name="T24" fmla="*/ 1 w 104"/>
                  <a:gd name="T2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54">
                    <a:moveTo>
                      <a:pt x="1" y="27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10" y="4"/>
                      <a:pt x="13" y="2"/>
                    </a:cubicBezTo>
                    <a:cubicBezTo>
                      <a:pt x="16" y="0"/>
                      <a:pt x="19" y="0"/>
                      <a:pt x="23" y="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9" y="23"/>
                      <a:pt x="104" y="32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99" y="49"/>
                      <a:pt x="90" y="54"/>
                      <a:pt x="81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231"/>
              <p:cNvSpPr>
                <a:spLocks/>
              </p:cNvSpPr>
              <p:nvPr/>
            </p:nvSpPr>
            <p:spPr bwMode="auto">
              <a:xfrm>
                <a:off x="4727505" y="5293607"/>
                <a:ext cx="209128" cy="713603"/>
              </a:xfrm>
              <a:custGeom>
                <a:avLst/>
                <a:gdLst>
                  <a:gd name="T0" fmla="*/ 15 w 48"/>
                  <a:gd name="T1" fmla="*/ 39 h 164"/>
                  <a:gd name="T2" fmla="*/ 27 w 48"/>
                  <a:gd name="T3" fmla="*/ 156 h 164"/>
                  <a:gd name="T4" fmla="*/ 19 w 48"/>
                  <a:gd name="T5" fmla="*/ 164 h 164"/>
                  <a:gd name="T6" fmla="*/ 23 w 48"/>
                  <a:gd name="T7" fmla="*/ 159 h 164"/>
                  <a:gd name="T8" fmla="*/ 23 w 48"/>
                  <a:gd name="T9" fmla="*/ 160 h 164"/>
                  <a:gd name="T10" fmla="*/ 42 w 48"/>
                  <a:gd name="T11" fmla="*/ 160 h 164"/>
                  <a:gd name="T12" fmla="*/ 43 w 48"/>
                  <a:gd name="T13" fmla="*/ 38 h 164"/>
                  <a:gd name="T14" fmla="*/ 45 w 48"/>
                  <a:gd name="T15" fmla="*/ 17 h 164"/>
                  <a:gd name="T16" fmla="*/ 15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15" y="39"/>
                    </a:moveTo>
                    <a:cubicBezTo>
                      <a:pt x="14" y="65"/>
                      <a:pt x="28" y="130"/>
                      <a:pt x="27" y="15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3" y="159"/>
                      <a:pt x="23" y="160"/>
                      <a:pt x="23" y="160"/>
                    </a:cubicBezTo>
                    <a:cubicBezTo>
                      <a:pt x="27" y="160"/>
                      <a:pt x="42" y="163"/>
                      <a:pt x="42" y="160"/>
                    </a:cubicBezTo>
                    <a:cubicBezTo>
                      <a:pt x="41" y="120"/>
                      <a:pt x="48" y="79"/>
                      <a:pt x="43" y="38"/>
                    </a:cubicBezTo>
                    <a:cubicBezTo>
                      <a:pt x="44" y="31"/>
                      <a:pt x="45" y="24"/>
                      <a:pt x="45" y="17"/>
                    </a:cubicBezTo>
                    <a:cubicBezTo>
                      <a:pt x="0" y="12"/>
                      <a:pt x="16" y="0"/>
                      <a:pt x="15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232"/>
              <p:cNvSpPr>
                <a:spLocks/>
              </p:cNvSpPr>
              <p:nvPr/>
            </p:nvSpPr>
            <p:spPr bwMode="auto">
              <a:xfrm>
                <a:off x="4688982" y="4726760"/>
                <a:ext cx="542998" cy="684252"/>
              </a:xfrm>
              <a:custGeom>
                <a:avLst/>
                <a:gdLst>
                  <a:gd name="T0" fmla="*/ 61 w 125"/>
                  <a:gd name="T1" fmla="*/ 0 h 157"/>
                  <a:gd name="T2" fmla="*/ 55 w 125"/>
                  <a:gd name="T3" fmla="*/ 0 h 157"/>
                  <a:gd name="T4" fmla="*/ 55 w 125"/>
                  <a:gd name="T5" fmla="*/ 0 h 157"/>
                  <a:gd name="T6" fmla="*/ 14 w 125"/>
                  <a:gd name="T7" fmla="*/ 0 h 157"/>
                  <a:gd name="T8" fmla="*/ 19 w 125"/>
                  <a:gd name="T9" fmla="*/ 156 h 157"/>
                  <a:gd name="T10" fmla="*/ 99 w 125"/>
                  <a:gd name="T11" fmla="*/ 157 h 157"/>
                  <a:gd name="T12" fmla="*/ 102 w 125"/>
                  <a:gd name="T13" fmla="*/ 0 h 157"/>
                  <a:gd name="T14" fmla="*/ 61 w 125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61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45" y="42"/>
                      <a:pt x="38" y="96"/>
                      <a:pt x="19" y="156"/>
                    </a:cubicBezTo>
                    <a:cubicBezTo>
                      <a:pt x="118" y="156"/>
                      <a:pt x="0" y="157"/>
                      <a:pt x="99" y="157"/>
                    </a:cubicBezTo>
                    <a:cubicBezTo>
                      <a:pt x="108" y="101"/>
                      <a:pt x="125" y="44"/>
                      <a:pt x="102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33"/>
              <p:cNvSpPr>
                <a:spLocks noEditPoints="1"/>
              </p:cNvSpPr>
              <p:nvPr/>
            </p:nvSpPr>
            <p:spPr bwMode="auto">
              <a:xfrm>
                <a:off x="4650458" y="4726760"/>
                <a:ext cx="295348" cy="684252"/>
              </a:xfrm>
              <a:custGeom>
                <a:avLst/>
                <a:gdLst>
                  <a:gd name="T0" fmla="*/ 68 w 68"/>
                  <a:gd name="T1" fmla="*/ 0 h 157"/>
                  <a:gd name="T2" fmla="*/ 64 w 68"/>
                  <a:gd name="T3" fmla="*/ 0 h 157"/>
                  <a:gd name="T4" fmla="*/ 64 w 68"/>
                  <a:gd name="T5" fmla="*/ 0 h 157"/>
                  <a:gd name="T6" fmla="*/ 23 w 68"/>
                  <a:gd name="T7" fmla="*/ 0 h 157"/>
                  <a:gd name="T8" fmla="*/ 28 w 68"/>
                  <a:gd name="T9" fmla="*/ 156 h 157"/>
                  <a:gd name="T10" fmla="*/ 68 w 68"/>
                  <a:gd name="T11" fmla="*/ 156 h 157"/>
                  <a:gd name="T12" fmla="*/ 68 w 68"/>
                  <a:gd name="T13" fmla="*/ 0 h 157"/>
                  <a:gd name="T14" fmla="*/ 68 w 68"/>
                  <a:gd name="T15" fmla="*/ 157 h 157"/>
                  <a:gd name="T16" fmla="*/ 68 w 68"/>
                  <a:gd name="T1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7">
                    <a:moveTo>
                      <a:pt x="68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0"/>
                      <a:pt x="19" y="100"/>
                      <a:pt x="28" y="156"/>
                    </a:cubicBezTo>
                    <a:cubicBezTo>
                      <a:pt x="53" y="156"/>
                      <a:pt x="64" y="156"/>
                      <a:pt x="68" y="156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68" y="157"/>
                    </a:moveTo>
                    <a:cubicBezTo>
                      <a:pt x="66" y="157"/>
                      <a:pt x="63" y="157"/>
                      <a:pt x="68" y="157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34"/>
              <p:cNvSpPr>
                <a:spLocks/>
              </p:cNvSpPr>
              <p:nvPr/>
            </p:nvSpPr>
            <p:spPr bwMode="auto">
              <a:xfrm>
                <a:off x="4720167" y="5963182"/>
                <a:ext cx="203625" cy="69709"/>
              </a:xfrm>
              <a:custGeom>
                <a:avLst/>
                <a:gdLst>
                  <a:gd name="T0" fmla="*/ 46 w 47"/>
                  <a:gd name="T1" fmla="*/ 16 h 16"/>
                  <a:gd name="T2" fmla="*/ 15 w 47"/>
                  <a:gd name="T3" fmla="*/ 16 h 16"/>
                  <a:gd name="T4" fmla="*/ 1 w 47"/>
                  <a:gd name="T5" fmla="*/ 16 h 16"/>
                  <a:gd name="T6" fmla="*/ 2 w 47"/>
                  <a:gd name="T7" fmla="*/ 12 h 16"/>
                  <a:gd name="T8" fmla="*/ 28 w 47"/>
                  <a:gd name="T9" fmla="*/ 1 h 16"/>
                  <a:gd name="T10" fmla="*/ 43 w 47"/>
                  <a:gd name="T11" fmla="*/ 0 h 16"/>
                  <a:gd name="T12" fmla="*/ 46 w 4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6">
                    <a:moveTo>
                      <a:pt x="4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2" y="12"/>
                    </a:cubicBezTo>
                    <a:cubicBezTo>
                      <a:pt x="5" y="8"/>
                      <a:pt x="19" y="3"/>
                      <a:pt x="28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5"/>
                      <a:pt x="46" y="11"/>
                      <a:pt x="46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35"/>
              <p:cNvSpPr>
                <a:spLocks/>
              </p:cNvSpPr>
              <p:nvPr/>
            </p:nvSpPr>
            <p:spPr bwMode="auto">
              <a:xfrm>
                <a:off x="4545895" y="4187431"/>
                <a:ext cx="251321" cy="436600"/>
              </a:xfrm>
              <a:custGeom>
                <a:avLst/>
                <a:gdLst>
                  <a:gd name="T0" fmla="*/ 56 w 58"/>
                  <a:gd name="T1" fmla="*/ 6 h 100"/>
                  <a:gd name="T2" fmla="*/ 55 w 58"/>
                  <a:gd name="T3" fmla="*/ 5 h 100"/>
                  <a:gd name="T4" fmla="*/ 53 w 58"/>
                  <a:gd name="T5" fmla="*/ 5 h 100"/>
                  <a:gd name="T6" fmla="*/ 53 w 58"/>
                  <a:gd name="T7" fmla="*/ 5 h 100"/>
                  <a:gd name="T8" fmla="*/ 40 w 58"/>
                  <a:gd name="T9" fmla="*/ 1 h 100"/>
                  <a:gd name="T10" fmla="*/ 29 w 58"/>
                  <a:gd name="T11" fmla="*/ 2 h 100"/>
                  <a:gd name="T12" fmla="*/ 22 w 58"/>
                  <a:gd name="T13" fmla="*/ 10 h 100"/>
                  <a:gd name="T14" fmla="*/ 17 w 58"/>
                  <a:gd name="T15" fmla="*/ 28 h 100"/>
                  <a:gd name="T16" fmla="*/ 17 w 58"/>
                  <a:gd name="T17" fmla="*/ 28 h 100"/>
                  <a:gd name="T18" fmla="*/ 2 w 58"/>
                  <a:gd name="T19" fmla="*/ 77 h 100"/>
                  <a:gd name="T20" fmla="*/ 14 w 58"/>
                  <a:gd name="T21" fmla="*/ 97 h 100"/>
                  <a:gd name="T22" fmla="*/ 14 w 58"/>
                  <a:gd name="T23" fmla="*/ 97 h 100"/>
                  <a:gd name="T24" fmla="*/ 34 w 58"/>
                  <a:gd name="T25" fmla="*/ 86 h 100"/>
                  <a:gd name="T26" fmla="*/ 58 w 58"/>
                  <a:gd name="T27" fmla="*/ 6 h 100"/>
                  <a:gd name="T28" fmla="*/ 56 w 58"/>
                  <a:gd name="T29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0">
                    <a:moveTo>
                      <a:pt x="56" y="6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6" y="0"/>
                      <a:pt x="32" y="1"/>
                      <a:pt x="29" y="2"/>
                    </a:cubicBezTo>
                    <a:cubicBezTo>
                      <a:pt x="25" y="4"/>
                      <a:pt x="23" y="7"/>
                      <a:pt x="22" y="1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86"/>
                      <a:pt x="5" y="95"/>
                      <a:pt x="14" y="97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22" y="100"/>
                      <a:pt x="31" y="95"/>
                      <a:pt x="34" y="8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6" y="6"/>
                      <a:pt x="56" y="6"/>
                      <a:pt x="56" y="6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36"/>
              <p:cNvSpPr>
                <a:spLocks/>
              </p:cNvSpPr>
              <p:nvPr/>
            </p:nvSpPr>
            <p:spPr bwMode="auto">
              <a:xfrm>
                <a:off x="4654127" y="4110384"/>
                <a:ext cx="585191" cy="682417"/>
              </a:xfrm>
              <a:custGeom>
                <a:avLst/>
                <a:gdLst>
                  <a:gd name="T0" fmla="*/ 51 w 135"/>
                  <a:gd name="T1" fmla="*/ 0 h 157"/>
                  <a:gd name="T2" fmla="*/ 51 w 135"/>
                  <a:gd name="T3" fmla="*/ 0 h 157"/>
                  <a:gd name="T4" fmla="*/ 51 w 135"/>
                  <a:gd name="T5" fmla="*/ 0 h 157"/>
                  <a:gd name="T6" fmla="*/ 51 w 135"/>
                  <a:gd name="T7" fmla="*/ 0 h 157"/>
                  <a:gd name="T8" fmla="*/ 51 w 135"/>
                  <a:gd name="T9" fmla="*/ 0 h 157"/>
                  <a:gd name="T10" fmla="*/ 50 w 135"/>
                  <a:gd name="T11" fmla="*/ 0 h 157"/>
                  <a:gd name="T12" fmla="*/ 50 w 135"/>
                  <a:gd name="T13" fmla="*/ 0 h 157"/>
                  <a:gd name="T14" fmla="*/ 50 w 135"/>
                  <a:gd name="T15" fmla="*/ 0 h 157"/>
                  <a:gd name="T16" fmla="*/ 50 w 135"/>
                  <a:gd name="T17" fmla="*/ 0 h 157"/>
                  <a:gd name="T18" fmla="*/ 50 w 135"/>
                  <a:gd name="T19" fmla="*/ 0 h 157"/>
                  <a:gd name="T20" fmla="*/ 49 w 135"/>
                  <a:gd name="T21" fmla="*/ 0 h 157"/>
                  <a:gd name="T22" fmla="*/ 49 w 135"/>
                  <a:gd name="T23" fmla="*/ 0 h 157"/>
                  <a:gd name="T24" fmla="*/ 49 w 135"/>
                  <a:gd name="T25" fmla="*/ 0 h 157"/>
                  <a:gd name="T26" fmla="*/ 49 w 135"/>
                  <a:gd name="T27" fmla="*/ 0 h 157"/>
                  <a:gd name="T28" fmla="*/ 49 w 135"/>
                  <a:gd name="T29" fmla="*/ 0 h 157"/>
                  <a:gd name="T30" fmla="*/ 49 w 135"/>
                  <a:gd name="T31" fmla="*/ 0 h 157"/>
                  <a:gd name="T32" fmla="*/ 48 w 135"/>
                  <a:gd name="T33" fmla="*/ 0 h 157"/>
                  <a:gd name="T34" fmla="*/ 48 w 135"/>
                  <a:gd name="T35" fmla="*/ 0 h 157"/>
                  <a:gd name="T36" fmla="*/ 48 w 135"/>
                  <a:gd name="T37" fmla="*/ 0 h 157"/>
                  <a:gd name="T38" fmla="*/ 48 w 135"/>
                  <a:gd name="T39" fmla="*/ 0 h 157"/>
                  <a:gd name="T40" fmla="*/ 48 w 135"/>
                  <a:gd name="T41" fmla="*/ 0 h 157"/>
                  <a:gd name="T42" fmla="*/ 48 w 135"/>
                  <a:gd name="T43" fmla="*/ 0 h 157"/>
                  <a:gd name="T44" fmla="*/ 48 w 135"/>
                  <a:gd name="T45" fmla="*/ 0 h 157"/>
                  <a:gd name="T46" fmla="*/ 47 w 135"/>
                  <a:gd name="T47" fmla="*/ 0 h 157"/>
                  <a:gd name="T48" fmla="*/ 47 w 135"/>
                  <a:gd name="T49" fmla="*/ 0 h 157"/>
                  <a:gd name="T50" fmla="*/ 47 w 135"/>
                  <a:gd name="T51" fmla="*/ 0 h 157"/>
                  <a:gd name="T52" fmla="*/ 47 w 135"/>
                  <a:gd name="T53" fmla="*/ 0 h 157"/>
                  <a:gd name="T54" fmla="*/ 47 w 135"/>
                  <a:gd name="T55" fmla="*/ 0 h 157"/>
                  <a:gd name="T56" fmla="*/ 3 w 135"/>
                  <a:gd name="T57" fmla="*/ 21 h 157"/>
                  <a:gd name="T58" fmla="*/ 0 w 135"/>
                  <a:gd name="T59" fmla="*/ 25 h 157"/>
                  <a:gd name="T60" fmla="*/ 60 w 135"/>
                  <a:gd name="T61" fmla="*/ 104 h 157"/>
                  <a:gd name="T62" fmla="*/ 22 w 135"/>
                  <a:gd name="T63" fmla="*/ 141 h 157"/>
                  <a:gd name="T64" fmla="*/ 110 w 135"/>
                  <a:gd name="T65" fmla="*/ 141 h 157"/>
                  <a:gd name="T66" fmla="*/ 102 w 135"/>
                  <a:gd name="T67" fmla="*/ 104 h 157"/>
                  <a:gd name="T68" fmla="*/ 135 w 135"/>
                  <a:gd name="T69" fmla="*/ 22 h 157"/>
                  <a:gd name="T70" fmla="*/ 132 w 135"/>
                  <a:gd name="T71" fmla="*/ 21 h 157"/>
                  <a:gd name="T72" fmla="*/ 87 w 135"/>
                  <a:gd name="T73" fmla="*/ 0 h 157"/>
                  <a:gd name="T74" fmla="*/ 51 w 135"/>
                  <a:gd name="T7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5" h="157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68" y="96"/>
                      <a:pt x="60" y="104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52" y="156"/>
                      <a:pt x="82" y="157"/>
                      <a:pt x="110" y="141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3" y="87"/>
                      <a:pt x="122" y="48"/>
                      <a:pt x="135" y="22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5" y="0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37"/>
              <p:cNvSpPr>
                <a:spLocks/>
              </p:cNvSpPr>
              <p:nvPr/>
            </p:nvSpPr>
            <p:spPr bwMode="auto">
              <a:xfrm>
                <a:off x="4654127" y="4110384"/>
                <a:ext cx="291679" cy="665907"/>
              </a:xfrm>
              <a:custGeom>
                <a:avLst/>
                <a:gdLst>
                  <a:gd name="T0" fmla="*/ 51 w 67"/>
                  <a:gd name="T1" fmla="*/ 0 h 153"/>
                  <a:gd name="T2" fmla="*/ 51 w 67"/>
                  <a:gd name="T3" fmla="*/ 0 h 153"/>
                  <a:gd name="T4" fmla="*/ 51 w 67"/>
                  <a:gd name="T5" fmla="*/ 0 h 153"/>
                  <a:gd name="T6" fmla="*/ 51 w 67"/>
                  <a:gd name="T7" fmla="*/ 0 h 153"/>
                  <a:gd name="T8" fmla="*/ 51 w 67"/>
                  <a:gd name="T9" fmla="*/ 0 h 153"/>
                  <a:gd name="T10" fmla="*/ 50 w 67"/>
                  <a:gd name="T11" fmla="*/ 0 h 153"/>
                  <a:gd name="T12" fmla="*/ 50 w 67"/>
                  <a:gd name="T13" fmla="*/ 0 h 153"/>
                  <a:gd name="T14" fmla="*/ 50 w 67"/>
                  <a:gd name="T15" fmla="*/ 0 h 153"/>
                  <a:gd name="T16" fmla="*/ 50 w 67"/>
                  <a:gd name="T17" fmla="*/ 0 h 153"/>
                  <a:gd name="T18" fmla="*/ 50 w 67"/>
                  <a:gd name="T19" fmla="*/ 0 h 153"/>
                  <a:gd name="T20" fmla="*/ 49 w 67"/>
                  <a:gd name="T21" fmla="*/ 0 h 153"/>
                  <a:gd name="T22" fmla="*/ 49 w 67"/>
                  <a:gd name="T23" fmla="*/ 0 h 153"/>
                  <a:gd name="T24" fmla="*/ 49 w 67"/>
                  <a:gd name="T25" fmla="*/ 0 h 153"/>
                  <a:gd name="T26" fmla="*/ 49 w 67"/>
                  <a:gd name="T27" fmla="*/ 0 h 153"/>
                  <a:gd name="T28" fmla="*/ 49 w 67"/>
                  <a:gd name="T29" fmla="*/ 0 h 153"/>
                  <a:gd name="T30" fmla="*/ 49 w 67"/>
                  <a:gd name="T31" fmla="*/ 0 h 153"/>
                  <a:gd name="T32" fmla="*/ 48 w 67"/>
                  <a:gd name="T33" fmla="*/ 0 h 153"/>
                  <a:gd name="T34" fmla="*/ 48 w 67"/>
                  <a:gd name="T35" fmla="*/ 0 h 153"/>
                  <a:gd name="T36" fmla="*/ 48 w 67"/>
                  <a:gd name="T37" fmla="*/ 0 h 153"/>
                  <a:gd name="T38" fmla="*/ 48 w 67"/>
                  <a:gd name="T39" fmla="*/ 0 h 153"/>
                  <a:gd name="T40" fmla="*/ 48 w 67"/>
                  <a:gd name="T41" fmla="*/ 0 h 153"/>
                  <a:gd name="T42" fmla="*/ 48 w 67"/>
                  <a:gd name="T43" fmla="*/ 0 h 153"/>
                  <a:gd name="T44" fmla="*/ 48 w 67"/>
                  <a:gd name="T45" fmla="*/ 0 h 153"/>
                  <a:gd name="T46" fmla="*/ 47 w 67"/>
                  <a:gd name="T47" fmla="*/ 0 h 153"/>
                  <a:gd name="T48" fmla="*/ 47 w 67"/>
                  <a:gd name="T49" fmla="*/ 0 h 153"/>
                  <a:gd name="T50" fmla="*/ 47 w 67"/>
                  <a:gd name="T51" fmla="*/ 0 h 153"/>
                  <a:gd name="T52" fmla="*/ 47 w 67"/>
                  <a:gd name="T53" fmla="*/ 0 h 153"/>
                  <a:gd name="T54" fmla="*/ 47 w 67"/>
                  <a:gd name="T55" fmla="*/ 0 h 153"/>
                  <a:gd name="T56" fmla="*/ 3 w 67"/>
                  <a:gd name="T57" fmla="*/ 21 h 153"/>
                  <a:gd name="T58" fmla="*/ 0 w 67"/>
                  <a:gd name="T59" fmla="*/ 25 h 153"/>
                  <a:gd name="T60" fmla="*/ 31 w 67"/>
                  <a:gd name="T61" fmla="*/ 106 h 153"/>
                  <a:gd name="T62" fmla="*/ 22 w 67"/>
                  <a:gd name="T63" fmla="*/ 141 h 153"/>
                  <a:gd name="T64" fmla="*/ 67 w 67"/>
                  <a:gd name="T65" fmla="*/ 153 h 153"/>
                  <a:gd name="T66" fmla="*/ 67 w 67"/>
                  <a:gd name="T67" fmla="*/ 0 h 153"/>
                  <a:gd name="T68" fmla="*/ 51 w 67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153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34" y="94"/>
                      <a:pt x="31" y="106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37" y="148"/>
                      <a:pt x="53" y="153"/>
                      <a:pt x="67" y="15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38"/>
              <p:cNvSpPr>
                <a:spLocks/>
              </p:cNvSpPr>
              <p:nvPr/>
            </p:nvSpPr>
            <p:spPr bwMode="auto">
              <a:xfrm>
                <a:off x="4832069" y="4005820"/>
                <a:ext cx="221969" cy="339374"/>
              </a:xfrm>
              <a:custGeom>
                <a:avLst/>
                <a:gdLst>
                  <a:gd name="T0" fmla="*/ 64 w 121"/>
                  <a:gd name="T1" fmla="*/ 185 h 185"/>
                  <a:gd name="T2" fmla="*/ 0 w 121"/>
                  <a:gd name="T3" fmla="*/ 64 h 185"/>
                  <a:gd name="T4" fmla="*/ 26 w 121"/>
                  <a:gd name="T5" fmla="*/ 57 h 185"/>
                  <a:gd name="T6" fmla="*/ 14 w 121"/>
                  <a:gd name="T7" fmla="*/ 0 h 185"/>
                  <a:gd name="T8" fmla="*/ 107 w 121"/>
                  <a:gd name="T9" fmla="*/ 0 h 185"/>
                  <a:gd name="T10" fmla="*/ 97 w 121"/>
                  <a:gd name="T11" fmla="*/ 54 h 185"/>
                  <a:gd name="T12" fmla="*/ 121 w 121"/>
                  <a:gd name="T13" fmla="*/ 61 h 185"/>
                  <a:gd name="T14" fmla="*/ 64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4" y="185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107" y="0"/>
                    </a:lnTo>
                    <a:lnTo>
                      <a:pt x="97" y="54"/>
                    </a:lnTo>
                    <a:lnTo>
                      <a:pt x="121" y="61"/>
                    </a:lnTo>
                    <a:lnTo>
                      <a:pt x="64" y="185"/>
                    </a:lnTo>
                    <a:close/>
                  </a:path>
                </a:pathLst>
              </a:custGeom>
              <a:solidFill>
                <a:srgbClr val="C1A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39"/>
              <p:cNvSpPr>
                <a:spLocks/>
              </p:cNvSpPr>
              <p:nvPr/>
            </p:nvSpPr>
            <p:spPr bwMode="auto">
              <a:xfrm>
                <a:off x="4832069" y="4005820"/>
                <a:ext cx="113736" cy="333871"/>
              </a:xfrm>
              <a:custGeom>
                <a:avLst/>
                <a:gdLst>
                  <a:gd name="T0" fmla="*/ 62 w 62"/>
                  <a:gd name="T1" fmla="*/ 182 h 182"/>
                  <a:gd name="T2" fmla="*/ 0 w 62"/>
                  <a:gd name="T3" fmla="*/ 64 h 182"/>
                  <a:gd name="T4" fmla="*/ 26 w 62"/>
                  <a:gd name="T5" fmla="*/ 57 h 182"/>
                  <a:gd name="T6" fmla="*/ 14 w 62"/>
                  <a:gd name="T7" fmla="*/ 0 h 182"/>
                  <a:gd name="T8" fmla="*/ 62 w 62"/>
                  <a:gd name="T9" fmla="*/ 0 h 182"/>
                  <a:gd name="T10" fmla="*/ 62 w 62"/>
                  <a:gd name="T1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82">
                    <a:moveTo>
                      <a:pt x="62" y="182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62" y="0"/>
                    </a:lnTo>
                    <a:lnTo>
                      <a:pt x="62" y="182"/>
                    </a:lnTo>
                    <a:close/>
                  </a:path>
                </a:pathLst>
              </a:custGeom>
              <a:solidFill>
                <a:srgbClr val="D1B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40"/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41"/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42"/>
              <p:cNvSpPr>
                <a:spLocks/>
              </p:cNvSpPr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243"/>
              <p:cNvSpPr>
                <a:spLocks/>
              </p:cNvSpPr>
              <p:nvPr/>
            </p:nvSpPr>
            <p:spPr bwMode="auto">
              <a:xfrm>
                <a:off x="4854083" y="4000316"/>
                <a:ext cx="177943" cy="122909"/>
              </a:xfrm>
              <a:custGeom>
                <a:avLst/>
                <a:gdLst>
                  <a:gd name="T0" fmla="*/ 3 w 41"/>
                  <a:gd name="T1" fmla="*/ 23 h 28"/>
                  <a:gd name="T2" fmla="*/ 4 w 41"/>
                  <a:gd name="T3" fmla="*/ 22 h 28"/>
                  <a:gd name="T4" fmla="*/ 0 w 41"/>
                  <a:gd name="T5" fmla="*/ 0 h 28"/>
                  <a:gd name="T6" fmla="*/ 41 w 41"/>
                  <a:gd name="T7" fmla="*/ 1 h 28"/>
                  <a:gd name="T8" fmla="*/ 39 w 41"/>
                  <a:gd name="T9" fmla="*/ 22 h 28"/>
                  <a:gd name="T10" fmla="*/ 40 w 41"/>
                  <a:gd name="T11" fmla="*/ 23 h 28"/>
                  <a:gd name="T12" fmla="*/ 23 w 41"/>
                  <a:gd name="T13" fmla="*/ 27 h 28"/>
                  <a:gd name="T14" fmla="*/ 3 w 41"/>
                  <a:gd name="T1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8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26"/>
                      <a:pt x="29" y="27"/>
                      <a:pt x="23" y="27"/>
                    </a:cubicBezTo>
                    <a:cubicBezTo>
                      <a:pt x="16" y="28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244"/>
              <p:cNvSpPr>
                <a:spLocks/>
              </p:cNvSpPr>
              <p:nvPr/>
            </p:nvSpPr>
            <p:spPr bwMode="auto">
              <a:xfrm>
                <a:off x="4854083" y="4000316"/>
                <a:ext cx="91723" cy="117405"/>
              </a:xfrm>
              <a:custGeom>
                <a:avLst/>
                <a:gdLst>
                  <a:gd name="T0" fmla="*/ 3 w 21"/>
                  <a:gd name="T1" fmla="*/ 23 h 27"/>
                  <a:gd name="T2" fmla="*/ 4 w 21"/>
                  <a:gd name="T3" fmla="*/ 22 h 27"/>
                  <a:gd name="T4" fmla="*/ 0 w 21"/>
                  <a:gd name="T5" fmla="*/ 0 h 27"/>
                  <a:gd name="T6" fmla="*/ 21 w 21"/>
                  <a:gd name="T7" fmla="*/ 1 h 27"/>
                  <a:gd name="T8" fmla="*/ 21 w 21"/>
                  <a:gd name="T9" fmla="*/ 27 h 27"/>
                  <a:gd name="T10" fmla="*/ 3 w 21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7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5" y="27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48"/>
              <p:cNvSpPr>
                <a:spLocks/>
              </p:cNvSpPr>
              <p:nvPr/>
            </p:nvSpPr>
            <p:spPr bwMode="auto">
              <a:xfrm>
                <a:off x="4688982" y="3549041"/>
                <a:ext cx="511813" cy="555840"/>
              </a:xfrm>
              <a:custGeom>
                <a:avLst/>
                <a:gdLst>
                  <a:gd name="T0" fmla="*/ 59 w 118"/>
                  <a:gd name="T1" fmla="*/ 0 h 128"/>
                  <a:gd name="T2" fmla="*/ 63 w 118"/>
                  <a:gd name="T3" fmla="*/ 0 h 128"/>
                  <a:gd name="T4" fmla="*/ 103 w 118"/>
                  <a:gd name="T5" fmla="*/ 0 h 128"/>
                  <a:gd name="T6" fmla="*/ 106 w 118"/>
                  <a:gd name="T7" fmla="*/ 14 h 128"/>
                  <a:gd name="T8" fmla="*/ 118 w 118"/>
                  <a:gd name="T9" fmla="*/ 29 h 128"/>
                  <a:gd name="T10" fmla="*/ 118 w 118"/>
                  <a:gd name="T11" fmla="*/ 62 h 128"/>
                  <a:gd name="T12" fmla="*/ 61 w 118"/>
                  <a:gd name="T13" fmla="*/ 127 h 128"/>
                  <a:gd name="T14" fmla="*/ 1 w 118"/>
                  <a:gd name="T15" fmla="*/ 61 h 128"/>
                  <a:gd name="T16" fmla="*/ 1 w 118"/>
                  <a:gd name="T17" fmla="*/ 14 h 128"/>
                  <a:gd name="T18" fmla="*/ 10 w 118"/>
                  <a:gd name="T19" fmla="*/ 0 h 128"/>
                  <a:gd name="T20" fmla="*/ 56 w 118"/>
                  <a:gd name="T21" fmla="*/ 0 h 128"/>
                  <a:gd name="T22" fmla="*/ 59 w 118"/>
                  <a:gd name="T2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28">
                    <a:moveTo>
                      <a:pt x="59" y="0"/>
                    </a:moveTo>
                    <a:cubicBezTo>
                      <a:pt x="61" y="0"/>
                      <a:pt x="62" y="0"/>
                      <a:pt x="6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40"/>
                      <a:pt x="118" y="51"/>
                      <a:pt x="118" y="62"/>
                    </a:cubicBezTo>
                    <a:cubicBezTo>
                      <a:pt x="115" y="92"/>
                      <a:pt x="89" y="127"/>
                      <a:pt x="61" y="127"/>
                    </a:cubicBezTo>
                    <a:cubicBezTo>
                      <a:pt x="30" y="128"/>
                      <a:pt x="4" y="93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49"/>
              <p:cNvSpPr>
                <a:spLocks/>
              </p:cNvSpPr>
              <p:nvPr/>
            </p:nvSpPr>
            <p:spPr bwMode="auto">
              <a:xfrm>
                <a:off x="4688982" y="3549041"/>
                <a:ext cx="256823" cy="552171"/>
              </a:xfrm>
              <a:custGeom>
                <a:avLst/>
                <a:gdLst>
                  <a:gd name="T0" fmla="*/ 59 w 59"/>
                  <a:gd name="T1" fmla="*/ 127 h 127"/>
                  <a:gd name="T2" fmla="*/ 1 w 59"/>
                  <a:gd name="T3" fmla="*/ 61 h 127"/>
                  <a:gd name="T4" fmla="*/ 1 w 59"/>
                  <a:gd name="T5" fmla="*/ 14 h 127"/>
                  <a:gd name="T6" fmla="*/ 10 w 59"/>
                  <a:gd name="T7" fmla="*/ 0 h 127"/>
                  <a:gd name="T8" fmla="*/ 56 w 59"/>
                  <a:gd name="T9" fmla="*/ 0 h 127"/>
                  <a:gd name="T10" fmla="*/ 59 w 59"/>
                  <a:gd name="T11" fmla="*/ 0 h 127"/>
                  <a:gd name="T12" fmla="*/ 59 w 59"/>
                  <a:gd name="T1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7">
                    <a:moveTo>
                      <a:pt x="59" y="127"/>
                    </a:moveTo>
                    <a:cubicBezTo>
                      <a:pt x="29" y="127"/>
                      <a:pt x="4" y="92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lnTo>
                      <a:pt x="59" y="127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50"/>
              <p:cNvSpPr>
                <a:spLocks/>
              </p:cNvSpPr>
              <p:nvPr/>
            </p:nvSpPr>
            <p:spPr bwMode="auto">
              <a:xfrm>
                <a:off x="4644955" y="3505014"/>
                <a:ext cx="555840" cy="231141"/>
              </a:xfrm>
              <a:custGeom>
                <a:avLst/>
                <a:gdLst>
                  <a:gd name="T0" fmla="*/ 128 w 128"/>
                  <a:gd name="T1" fmla="*/ 35 h 53"/>
                  <a:gd name="T2" fmla="*/ 128 w 128"/>
                  <a:gd name="T3" fmla="*/ 53 h 53"/>
                  <a:gd name="T4" fmla="*/ 110 w 128"/>
                  <a:gd name="T5" fmla="*/ 53 h 53"/>
                  <a:gd name="T6" fmla="*/ 105 w 128"/>
                  <a:gd name="T7" fmla="*/ 53 h 53"/>
                  <a:gd name="T8" fmla="*/ 105 w 128"/>
                  <a:gd name="T9" fmla="*/ 36 h 53"/>
                  <a:gd name="T10" fmla="*/ 104 w 128"/>
                  <a:gd name="T11" fmla="*/ 36 h 53"/>
                  <a:gd name="T12" fmla="*/ 92 w 128"/>
                  <a:gd name="T13" fmla="*/ 52 h 53"/>
                  <a:gd name="T14" fmla="*/ 86 w 128"/>
                  <a:gd name="T15" fmla="*/ 53 h 53"/>
                  <a:gd name="T16" fmla="*/ 86 w 128"/>
                  <a:gd name="T17" fmla="*/ 53 h 53"/>
                  <a:gd name="T18" fmla="*/ 84 w 128"/>
                  <a:gd name="T19" fmla="*/ 53 h 53"/>
                  <a:gd name="T20" fmla="*/ 84 w 128"/>
                  <a:gd name="T21" fmla="*/ 53 h 53"/>
                  <a:gd name="T22" fmla="*/ 70 w 128"/>
                  <a:gd name="T23" fmla="*/ 53 h 53"/>
                  <a:gd name="T24" fmla="*/ 70 w 128"/>
                  <a:gd name="T25" fmla="*/ 53 h 53"/>
                  <a:gd name="T26" fmla="*/ 70 w 128"/>
                  <a:gd name="T27" fmla="*/ 53 h 53"/>
                  <a:gd name="T28" fmla="*/ 22 w 128"/>
                  <a:gd name="T29" fmla="*/ 53 h 53"/>
                  <a:gd name="T30" fmla="*/ 4 w 128"/>
                  <a:gd name="T31" fmla="*/ 35 h 53"/>
                  <a:gd name="T32" fmla="*/ 13 w 128"/>
                  <a:gd name="T33" fmla="*/ 17 h 53"/>
                  <a:gd name="T34" fmla="*/ 20 w 128"/>
                  <a:gd name="T35" fmla="*/ 0 h 53"/>
                  <a:gd name="T36" fmla="*/ 71 w 128"/>
                  <a:gd name="T37" fmla="*/ 4 h 53"/>
                  <a:gd name="T38" fmla="*/ 71 w 128"/>
                  <a:gd name="T39" fmla="*/ 4 h 53"/>
                  <a:gd name="T40" fmla="*/ 91 w 128"/>
                  <a:gd name="T41" fmla="*/ 4 h 53"/>
                  <a:gd name="T42" fmla="*/ 91 w 128"/>
                  <a:gd name="T43" fmla="*/ 4 h 53"/>
                  <a:gd name="T44" fmla="*/ 97 w 128"/>
                  <a:gd name="T45" fmla="*/ 4 h 53"/>
                  <a:gd name="T46" fmla="*/ 128 w 128"/>
                  <a:gd name="T47" fmla="*/ 34 h 53"/>
                  <a:gd name="T48" fmla="*/ 128 w 128"/>
                  <a:gd name="T49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53">
                    <a:moveTo>
                      <a:pt x="128" y="35"/>
                    </a:moveTo>
                    <a:cubicBezTo>
                      <a:pt x="128" y="53"/>
                      <a:pt x="128" y="53"/>
                      <a:pt x="128" y="53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43"/>
                      <a:pt x="99" y="50"/>
                      <a:pt x="92" y="52"/>
                    </a:cubicBezTo>
                    <a:cubicBezTo>
                      <a:pt x="90" y="53"/>
                      <a:pt x="88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12" y="53"/>
                      <a:pt x="0" y="44"/>
                      <a:pt x="4" y="3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114" y="4"/>
                      <a:pt x="128" y="17"/>
                      <a:pt x="128" y="34"/>
                    </a:cubicBezTo>
                    <a:cubicBezTo>
                      <a:pt x="128" y="35"/>
                      <a:pt x="128" y="35"/>
                      <a:pt x="128" y="3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52"/>
              <p:cNvSpPr>
                <a:spLocks/>
              </p:cNvSpPr>
              <p:nvPr/>
            </p:nvSpPr>
            <p:spPr bwMode="auto">
              <a:xfrm>
                <a:off x="5197125" y="4044343"/>
                <a:ext cx="234810" cy="326533"/>
              </a:xfrm>
              <a:custGeom>
                <a:avLst/>
                <a:gdLst>
                  <a:gd name="T0" fmla="*/ 32 w 54"/>
                  <a:gd name="T1" fmla="*/ 74 h 75"/>
                  <a:gd name="T2" fmla="*/ 34 w 54"/>
                  <a:gd name="T3" fmla="*/ 73 h 75"/>
                  <a:gd name="T4" fmla="*/ 35 w 54"/>
                  <a:gd name="T5" fmla="*/ 73 h 75"/>
                  <a:gd name="T6" fmla="*/ 35 w 54"/>
                  <a:gd name="T7" fmla="*/ 73 h 75"/>
                  <a:gd name="T8" fmla="*/ 44 w 54"/>
                  <a:gd name="T9" fmla="*/ 75 h 75"/>
                  <a:gd name="T10" fmla="*/ 52 w 54"/>
                  <a:gd name="T11" fmla="*/ 68 h 75"/>
                  <a:gd name="T12" fmla="*/ 53 w 54"/>
                  <a:gd name="T13" fmla="*/ 57 h 75"/>
                  <a:gd name="T14" fmla="*/ 46 w 54"/>
                  <a:gd name="T15" fmla="*/ 40 h 75"/>
                  <a:gd name="T16" fmla="*/ 46 w 54"/>
                  <a:gd name="T17" fmla="*/ 40 h 75"/>
                  <a:gd name="T18" fmla="*/ 30 w 54"/>
                  <a:gd name="T19" fmla="*/ 0 h 75"/>
                  <a:gd name="T20" fmla="*/ 0 w 54"/>
                  <a:gd name="T21" fmla="*/ 13 h 75"/>
                  <a:gd name="T22" fmla="*/ 31 w 54"/>
                  <a:gd name="T23" fmla="*/ 74 h 75"/>
                  <a:gd name="T24" fmla="*/ 32 w 54"/>
                  <a:gd name="T25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75">
                    <a:moveTo>
                      <a:pt x="32" y="74"/>
                    </a:move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8" y="74"/>
                      <a:pt x="50" y="71"/>
                      <a:pt x="52" y="68"/>
                    </a:cubicBezTo>
                    <a:cubicBezTo>
                      <a:pt x="54" y="64"/>
                      <a:pt x="54" y="61"/>
                      <a:pt x="53" y="5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4"/>
                      <a:pt x="32" y="74"/>
                      <a:pt x="32" y="74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53"/>
              <p:cNvSpPr>
                <a:spLocks/>
              </p:cNvSpPr>
              <p:nvPr/>
            </p:nvSpPr>
            <p:spPr bwMode="auto">
              <a:xfrm>
                <a:off x="5149429" y="3726983"/>
                <a:ext cx="117405" cy="361388"/>
              </a:xfrm>
              <a:custGeom>
                <a:avLst/>
                <a:gdLst>
                  <a:gd name="T0" fmla="*/ 25 w 27"/>
                  <a:gd name="T1" fmla="*/ 1 h 83"/>
                  <a:gd name="T2" fmla="*/ 25 w 27"/>
                  <a:gd name="T3" fmla="*/ 1 h 83"/>
                  <a:gd name="T4" fmla="*/ 27 w 27"/>
                  <a:gd name="T5" fmla="*/ 1 h 83"/>
                  <a:gd name="T6" fmla="*/ 5 w 27"/>
                  <a:gd name="T7" fmla="*/ 83 h 83"/>
                  <a:gd name="T8" fmla="*/ 4 w 27"/>
                  <a:gd name="T9" fmla="*/ 83 h 83"/>
                  <a:gd name="T10" fmla="*/ 4 w 27"/>
                  <a:gd name="T11" fmla="*/ 83 h 83"/>
                  <a:gd name="T12" fmla="*/ 0 w 27"/>
                  <a:gd name="T13" fmla="*/ 77 h 83"/>
                  <a:gd name="T14" fmla="*/ 19 w 27"/>
                  <a:gd name="T15" fmla="*/ 4 h 83"/>
                  <a:gd name="T16" fmla="*/ 25 w 27"/>
                  <a:gd name="T17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8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1" y="82"/>
                      <a:pt x="0" y="80"/>
                      <a:pt x="0" y="7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22" y="0"/>
                      <a:pt x="25" y="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254"/>
              <p:cNvSpPr>
                <a:spLocks/>
              </p:cNvSpPr>
              <p:nvPr/>
            </p:nvSpPr>
            <p:spPr bwMode="auto">
              <a:xfrm>
                <a:off x="5165940" y="3730652"/>
                <a:ext cx="108233" cy="361388"/>
              </a:xfrm>
              <a:custGeom>
                <a:avLst/>
                <a:gdLst>
                  <a:gd name="T0" fmla="*/ 21 w 25"/>
                  <a:gd name="T1" fmla="*/ 0 h 83"/>
                  <a:gd name="T2" fmla="*/ 21 w 25"/>
                  <a:gd name="T3" fmla="*/ 0 h 83"/>
                  <a:gd name="T4" fmla="*/ 0 w 25"/>
                  <a:gd name="T5" fmla="*/ 82 h 83"/>
                  <a:gd name="T6" fmla="*/ 6 w 25"/>
                  <a:gd name="T7" fmla="*/ 78 h 83"/>
                  <a:gd name="T8" fmla="*/ 25 w 25"/>
                  <a:gd name="T9" fmla="*/ 6 h 83"/>
                  <a:gd name="T10" fmla="*/ 21 w 25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3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3"/>
                      <a:pt x="5" y="81"/>
                      <a:pt x="6" y="7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3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55"/>
              <p:cNvSpPr>
                <a:spLocks/>
              </p:cNvSpPr>
              <p:nvPr/>
            </p:nvSpPr>
            <p:spPr bwMode="auto">
              <a:xfrm>
                <a:off x="5165940" y="3958125"/>
                <a:ext cx="161432" cy="143087"/>
              </a:xfrm>
              <a:custGeom>
                <a:avLst/>
                <a:gdLst>
                  <a:gd name="T0" fmla="*/ 37 w 37"/>
                  <a:gd name="T1" fmla="*/ 20 h 33"/>
                  <a:gd name="T2" fmla="*/ 34 w 37"/>
                  <a:gd name="T3" fmla="*/ 12 h 33"/>
                  <a:gd name="T4" fmla="*/ 13 w 37"/>
                  <a:gd name="T5" fmla="*/ 3 h 33"/>
                  <a:gd name="T6" fmla="*/ 13 w 37"/>
                  <a:gd name="T7" fmla="*/ 3 h 33"/>
                  <a:gd name="T8" fmla="*/ 3 w 37"/>
                  <a:gd name="T9" fmla="*/ 24 h 33"/>
                  <a:gd name="T10" fmla="*/ 7 w 37"/>
                  <a:gd name="T11" fmla="*/ 33 h 33"/>
                  <a:gd name="T12" fmla="*/ 37 w 37"/>
                  <a:gd name="T13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3">
                    <a:moveTo>
                      <a:pt x="37" y="20"/>
                    </a:move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4"/>
                      <a:pt x="21" y="0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4" y="6"/>
                      <a:pt x="0" y="15"/>
                      <a:pt x="3" y="24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57"/>
              <p:cNvSpPr>
                <a:spLocks/>
              </p:cNvSpPr>
              <p:nvPr/>
            </p:nvSpPr>
            <p:spPr bwMode="auto">
              <a:xfrm>
                <a:off x="4432159" y="4471772"/>
                <a:ext cx="256823" cy="355884"/>
              </a:xfrm>
              <a:custGeom>
                <a:avLst/>
                <a:gdLst>
                  <a:gd name="T0" fmla="*/ 36 w 59"/>
                  <a:gd name="T1" fmla="*/ 1 h 82"/>
                  <a:gd name="T2" fmla="*/ 37 w 59"/>
                  <a:gd name="T3" fmla="*/ 1 h 82"/>
                  <a:gd name="T4" fmla="*/ 39 w 59"/>
                  <a:gd name="T5" fmla="*/ 2 h 82"/>
                  <a:gd name="T6" fmla="*/ 39 w 59"/>
                  <a:gd name="T7" fmla="*/ 2 h 82"/>
                  <a:gd name="T8" fmla="*/ 51 w 59"/>
                  <a:gd name="T9" fmla="*/ 8 h 82"/>
                  <a:gd name="T10" fmla="*/ 58 w 59"/>
                  <a:gd name="T11" fmla="*/ 17 h 82"/>
                  <a:gd name="T12" fmla="*/ 58 w 59"/>
                  <a:gd name="T13" fmla="*/ 27 h 82"/>
                  <a:gd name="T14" fmla="*/ 49 w 59"/>
                  <a:gd name="T15" fmla="*/ 44 h 82"/>
                  <a:gd name="T16" fmla="*/ 49 w 59"/>
                  <a:gd name="T17" fmla="*/ 44 h 82"/>
                  <a:gd name="T18" fmla="*/ 29 w 59"/>
                  <a:gd name="T19" fmla="*/ 82 h 82"/>
                  <a:gd name="T20" fmla="*/ 0 w 59"/>
                  <a:gd name="T21" fmla="*/ 66 h 82"/>
                  <a:gd name="T22" fmla="*/ 35 w 59"/>
                  <a:gd name="T23" fmla="*/ 0 h 82"/>
                  <a:gd name="T24" fmla="*/ 36 w 59"/>
                  <a:gd name="T25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2">
                    <a:moveTo>
                      <a:pt x="36" y="1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5" y="10"/>
                      <a:pt x="57" y="13"/>
                      <a:pt x="58" y="17"/>
                    </a:cubicBezTo>
                    <a:cubicBezTo>
                      <a:pt x="59" y="20"/>
                      <a:pt x="59" y="24"/>
                      <a:pt x="58" y="27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58"/>
              <p:cNvSpPr>
                <a:spLocks/>
              </p:cNvSpPr>
              <p:nvPr/>
            </p:nvSpPr>
            <p:spPr bwMode="auto">
              <a:xfrm>
                <a:off x="4399139" y="4754277"/>
                <a:ext cx="159598" cy="152260"/>
              </a:xfrm>
              <a:custGeom>
                <a:avLst/>
                <a:gdLst>
                  <a:gd name="T0" fmla="*/ 37 w 37"/>
                  <a:gd name="T1" fmla="*/ 16 h 35"/>
                  <a:gd name="T2" fmla="*/ 33 w 37"/>
                  <a:gd name="T3" fmla="*/ 24 h 35"/>
                  <a:gd name="T4" fmla="*/ 11 w 37"/>
                  <a:gd name="T5" fmla="*/ 31 h 35"/>
                  <a:gd name="T6" fmla="*/ 11 w 37"/>
                  <a:gd name="T7" fmla="*/ 31 h 35"/>
                  <a:gd name="T8" fmla="*/ 4 w 37"/>
                  <a:gd name="T9" fmla="*/ 9 h 35"/>
                  <a:gd name="T10" fmla="*/ 9 w 37"/>
                  <a:gd name="T11" fmla="*/ 0 h 35"/>
                  <a:gd name="T12" fmla="*/ 37 w 37"/>
                  <a:gd name="T1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5">
                    <a:moveTo>
                      <a:pt x="37" y="16"/>
                    </a:moveTo>
                    <a:cubicBezTo>
                      <a:pt x="33" y="24"/>
                      <a:pt x="33" y="24"/>
                      <a:pt x="33" y="24"/>
                    </a:cubicBezTo>
                    <a:cubicBezTo>
                      <a:pt x="29" y="32"/>
                      <a:pt x="19" y="35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3" y="27"/>
                      <a:pt x="0" y="17"/>
                      <a:pt x="4" y="9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9"/>
              <p:cNvSpPr>
                <a:spLocks/>
              </p:cNvSpPr>
              <p:nvPr/>
            </p:nvSpPr>
            <p:spPr bwMode="auto">
              <a:xfrm>
                <a:off x="4028579" y="4640541"/>
                <a:ext cx="599867" cy="631052"/>
              </a:xfrm>
              <a:custGeom>
                <a:avLst/>
                <a:gdLst>
                  <a:gd name="T0" fmla="*/ 72 w 138"/>
                  <a:gd name="T1" fmla="*/ 0 h 145"/>
                  <a:gd name="T2" fmla="*/ 138 w 138"/>
                  <a:gd name="T3" fmla="*/ 96 h 145"/>
                  <a:gd name="T4" fmla="*/ 65 w 138"/>
                  <a:gd name="T5" fmla="*/ 145 h 145"/>
                  <a:gd name="T6" fmla="*/ 0 w 138"/>
                  <a:gd name="T7" fmla="*/ 49 h 145"/>
                  <a:gd name="T8" fmla="*/ 71 w 138"/>
                  <a:gd name="T9" fmla="*/ 2 h 145"/>
                  <a:gd name="T10" fmla="*/ 72 w 138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45">
                    <a:moveTo>
                      <a:pt x="72" y="0"/>
                    </a:moveTo>
                    <a:cubicBezTo>
                      <a:pt x="138" y="96"/>
                      <a:pt x="138" y="96"/>
                      <a:pt x="138" y="96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2" y="1"/>
                      <a:pt x="72" y="0"/>
                      <a:pt x="7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60"/>
              <p:cNvSpPr>
                <a:spLocks/>
              </p:cNvSpPr>
              <p:nvPr/>
            </p:nvSpPr>
            <p:spPr bwMode="auto">
              <a:xfrm>
                <a:off x="4246878" y="4776291"/>
                <a:ext cx="381566" cy="495302"/>
              </a:xfrm>
              <a:custGeom>
                <a:avLst/>
                <a:gdLst>
                  <a:gd name="T0" fmla="*/ 104 w 208"/>
                  <a:gd name="T1" fmla="*/ 0 h 270"/>
                  <a:gd name="T2" fmla="*/ 208 w 208"/>
                  <a:gd name="T3" fmla="*/ 154 h 270"/>
                  <a:gd name="T4" fmla="*/ 35 w 208"/>
                  <a:gd name="T5" fmla="*/ 270 h 270"/>
                  <a:gd name="T6" fmla="*/ 0 w 208"/>
                  <a:gd name="T7" fmla="*/ 218 h 270"/>
                  <a:gd name="T8" fmla="*/ 104 w 208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70">
                    <a:moveTo>
                      <a:pt x="104" y="0"/>
                    </a:moveTo>
                    <a:lnTo>
                      <a:pt x="208" y="154"/>
                    </a:lnTo>
                    <a:lnTo>
                      <a:pt x="35" y="270"/>
                    </a:lnTo>
                    <a:lnTo>
                      <a:pt x="0" y="21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61"/>
              <p:cNvSpPr>
                <a:spLocks/>
              </p:cNvSpPr>
              <p:nvPr/>
            </p:nvSpPr>
            <p:spPr bwMode="auto">
              <a:xfrm>
                <a:off x="4316588" y="4658886"/>
                <a:ext cx="289844" cy="416422"/>
              </a:xfrm>
              <a:custGeom>
                <a:avLst/>
                <a:gdLst>
                  <a:gd name="T0" fmla="*/ 2 w 158"/>
                  <a:gd name="T1" fmla="*/ 0 h 227"/>
                  <a:gd name="T2" fmla="*/ 158 w 158"/>
                  <a:gd name="T3" fmla="*/ 225 h 227"/>
                  <a:gd name="T4" fmla="*/ 156 w 158"/>
                  <a:gd name="T5" fmla="*/ 227 h 227"/>
                  <a:gd name="T6" fmla="*/ 0 w 158"/>
                  <a:gd name="T7" fmla="*/ 2 h 227"/>
                  <a:gd name="T8" fmla="*/ 2 w 158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7">
                    <a:moveTo>
                      <a:pt x="2" y="0"/>
                    </a:moveTo>
                    <a:lnTo>
                      <a:pt x="158" y="225"/>
                    </a:lnTo>
                    <a:lnTo>
                      <a:pt x="156" y="22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62"/>
              <p:cNvSpPr>
                <a:spLocks/>
              </p:cNvSpPr>
              <p:nvPr/>
            </p:nvSpPr>
            <p:spPr bwMode="auto">
              <a:xfrm>
                <a:off x="4316588" y="4640541"/>
                <a:ext cx="311857" cy="434766"/>
              </a:xfrm>
              <a:custGeom>
                <a:avLst/>
                <a:gdLst>
                  <a:gd name="T0" fmla="*/ 6 w 72"/>
                  <a:gd name="T1" fmla="*/ 0 h 100"/>
                  <a:gd name="T2" fmla="*/ 72 w 72"/>
                  <a:gd name="T3" fmla="*/ 96 h 100"/>
                  <a:gd name="T4" fmla="*/ 66 w 72"/>
                  <a:gd name="T5" fmla="*/ 100 h 100"/>
                  <a:gd name="T6" fmla="*/ 0 w 72"/>
                  <a:gd name="T7" fmla="*/ 5 h 100"/>
                  <a:gd name="T8" fmla="*/ 5 w 72"/>
                  <a:gd name="T9" fmla="*/ 2 h 100"/>
                  <a:gd name="T10" fmla="*/ 6 w 72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0">
                    <a:moveTo>
                      <a:pt x="6" y="0"/>
                    </a:moveTo>
                    <a:cubicBezTo>
                      <a:pt x="72" y="96"/>
                      <a:pt x="72" y="96"/>
                      <a:pt x="72" y="96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66"/>
              <p:cNvSpPr>
                <a:spLocks/>
              </p:cNvSpPr>
              <p:nvPr/>
            </p:nvSpPr>
            <p:spPr bwMode="auto">
              <a:xfrm>
                <a:off x="4367952" y="4754277"/>
                <a:ext cx="78882" cy="82551"/>
              </a:xfrm>
              <a:custGeom>
                <a:avLst/>
                <a:gdLst>
                  <a:gd name="T0" fmla="*/ 10 w 18"/>
                  <a:gd name="T1" fmla="*/ 2 h 19"/>
                  <a:gd name="T2" fmla="*/ 15 w 18"/>
                  <a:gd name="T3" fmla="*/ 1 h 19"/>
                  <a:gd name="T4" fmla="*/ 16 w 18"/>
                  <a:gd name="T5" fmla="*/ 6 h 19"/>
                  <a:gd name="T6" fmla="*/ 8 w 18"/>
                  <a:gd name="T7" fmla="*/ 17 h 19"/>
                  <a:gd name="T8" fmla="*/ 2 w 18"/>
                  <a:gd name="T9" fmla="*/ 18 h 19"/>
                  <a:gd name="T10" fmla="*/ 1 w 18"/>
                  <a:gd name="T11" fmla="*/ 13 h 19"/>
                  <a:gd name="T12" fmla="*/ 10 w 18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10" y="2"/>
                    </a:moveTo>
                    <a:cubicBezTo>
                      <a:pt x="11" y="0"/>
                      <a:pt x="13" y="0"/>
                      <a:pt x="15" y="1"/>
                    </a:cubicBezTo>
                    <a:cubicBezTo>
                      <a:pt x="17" y="2"/>
                      <a:pt x="18" y="5"/>
                      <a:pt x="16" y="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4" y="19"/>
                      <a:pt x="2" y="18"/>
                    </a:cubicBezTo>
                    <a:cubicBezTo>
                      <a:pt x="1" y="17"/>
                      <a:pt x="0" y="15"/>
                      <a:pt x="1" y="13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67"/>
              <p:cNvSpPr>
                <a:spLocks/>
              </p:cNvSpPr>
              <p:nvPr/>
            </p:nvSpPr>
            <p:spPr bwMode="auto">
              <a:xfrm>
                <a:off x="4406476" y="4748774"/>
                <a:ext cx="40358" cy="40358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6 w 9"/>
                  <a:gd name="T5" fmla="*/ 8 h 9"/>
                  <a:gd name="T6" fmla="*/ 6 w 9"/>
                  <a:gd name="T7" fmla="*/ 9 h 9"/>
                  <a:gd name="T8" fmla="*/ 1 w 9"/>
                  <a:gd name="T9" fmla="*/ 7 h 9"/>
                  <a:gd name="T10" fmla="*/ 3 w 9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251"/>
              <p:cNvSpPr>
                <a:spLocks/>
              </p:cNvSpPr>
              <p:nvPr/>
            </p:nvSpPr>
            <p:spPr bwMode="auto">
              <a:xfrm>
                <a:off x="4641286" y="3473829"/>
                <a:ext cx="308188" cy="262327"/>
              </a:xfrm>
              <a:custGeom>
                <a:avLst/>
                <a:gdLst>
                  <a:gd name="T0" fmla="*/ 71 w 71"/>
                  <a:gd name="T1" fmla="*/ 60 h 60"/>
                  <a:gd name="T2" fmla="*/ 71 w 71"/>
                  <a:gd name="T3" fmla="*/ 60 h 60"/>
                  <a:gd name="T4" fmla="*/ 71 w 71"/>
                  <a:gd name="T5" fmla="*/ 60 h 60"/>
                  <a:gd name="T6" fmla="*/ 71 w 71"/>
                  <a:gd name="T7" fmla="*/ 60 h 60"/>
                  <a:gd name="T8" fmla="*/ 15 w 71"/>
                  <a:gd name="T9" fmla="*/ 60 h 60"/>
                  <a:gd name="T10" fmla="*/ 3 w 71"/>
                  <a:gd name="T11" fmla="*/ 41 h 60"/>
                  <a:gd name="T12" fmla="*/ 13 w 71"/>
                  <a:gd name="T13" fmla="*/ 14 h 60"/>
                  <a:gd name="T14" fmla="*/ 20 w 71"/>
                  <a:gd name="T15" fmla="*/ 3 h 60"/>
                  <a:gd name="T16" fmla="*/ 30 w 71"/>
                  <a:gd name="T17" fmla="*/ 0 h 60"/>
                  <a:gd name="T18" fmla="*/ 71 w 71"/>
                  <a:gd name="T19" fmla="*/ 11 h 60"/>
                  <a:gd name="T20" fmla="*/ 71 w 71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60">
                    <a:moveTo>
                      <a:pt x="71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2" y="60"/>
                      <a:pt x="0" y="51"/>
                      <a:pt x="3" y="4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71" y="11"/>
                      <a:pt x="71" y="11"/>
                      <a:pt x="71" y="11"/>
                    </a:cubicBezTo>
                    <a:lnTo>
                      <a:pt x="71" y="60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9" name="Group 323"/>
          <p:cNvGrpSpPr/>
          <p:nvPr/>
        </p:nvGrpSpPr>
        <p:grpSpPr>
          <a:xfrm>
            <a:off x="8412116" y="5274618"/>
            <a:ext cx="2299273" cy="598933"/>
            <a:chOff x="5613483" y="2893280"/>
            <a:chExt cx="2299273" cy="598933"/>
          </a:xfrm>
        </p:grpSpPr>
        <p:sp>
          <p:nvSpPr>
            <p:cNvPr id="240" name="TextBox 239"/>
            <p:cNvSpPr txBox="1"/>
            <p:nvPr/>
          </p:nvSpPr>
          <p:spPr>
            <a:xfrm>
              <a:off x="6216281" y="2893280"/>
              <a:ext cx="128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gnika" panose="02010003020600000004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㈜시우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gnika" panose="02010003020600000004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ENG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41" name="Rectangle 325"/>
            <p:cNvSpPr/>
            <p:nvPr/>
          </p:nvSpPr>
          <p:spPr>
            <a:xfrm>
              <a:off x="5613483" y="3184436"/>
              <a:ext cx="22992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사업장    </a:t>
              </a:r>
              <a:r>
                <a:rPr lang="ko-KR" alt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당진시</a:t>
              </a:r>
              <a:r>
                <a: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ko-KR" alt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신평면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832025" y="5306931"/>
            <a:ext cx="1987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㈜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시우산업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사업장  경기도 시흥시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1058734" y="360032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4B0CE-DC29-A740-B3EF-611ECFBDA9B9}"/>
              </a:ext>
            </a:extLst>
          </p:cNvPr>
          <p:cNvGrpSpPr/>
          <p:nvPr/>
        </p:nvGrpSpPr>
        <p:grpSpPr>
          <a:xfrm>
            <a:off x="3239441" y="2551537"/>
            <a:ext cx="2192040" cy="2664158"/>
            <a:chOff x="995863" y="1818530"/>
            <a:chExt cx="2192040" cy="2664158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0D6F317F-31AF-284C-3FC3-8938526BEB38}"/>
                </a:ext>
              </a:extLst>
            </p:cNvPr>
            <p:cNvGrpSpPr/>
            <p:nvPr/>
          </p:nvGrpSpPr>
          <p:grpSpPr>
            <a:xfrm>
              <a:off x="995863" y="1877005"/>
              <a:ext cx="825403" cy="2605683"/>
              <a:chOff x="6689395" y="3296992"/>
              <a:chExt cx="842015" cy="2658124"/>
            </a:xfrm>
          </p:grpSpPr>
          <p:grpSp>
            <p:nvGrpSpPr>
              <p:cNvPr id="53" name="Group 24">
                <a:extLst>
                  <a:ext uri="{FF2B5EF4-FFF2-40B4-BE49-F238E27FC236}">
                    <a16:creationId xmlns:a16="http://schemas.microsoft.com/office/drawing/2014/main" id="{FD5193A2-D9E8-49A4-8C69-12213C289299}"/>
                  </a:ext>
                </a:extLst>
              </p:cNvPr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78" name="Freeform 65">
                  <a:extLst>
                    <a:ext uri="{FF2B5EF4-FFF2-40B4-BE49-F238E27FC236}">
                      <a16:creationId xmlns:a16="http://schemas.microsoft.com/office/drawing/2014/main" id="{FEF086B7-3B61-0BF3-5CCE-E4995DB43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avLst/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66">
                  <a:extLst>
                    <a:ext uri="{FF2B5EF4-FFF2-40B4-BE49-F238E27FC236}">
                      <a16:creationId xmlns:a16="http://schemas.microsoft.com/office/drawing/2014/main" id="{42588D6A-69B3-1505-A1DB-878DE1623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avLst/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64">
                  <a:extLst>
                    <a:ext uri="{FF2B5EF4-FFF2-40B4-BE49-F238E27FC236}">
                      <a16:creationId xmlns:a16="http://schemas.microsoft.com/office/drawing/2014/main" id="{1E018034-3123-BFC7-872A-8EC4B4BD8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4">
                  <a:extLst>
                    <a:ext uri="{FF2B5EF4-FFF2-40B4-BE49-F238E27FC236}">
                      <a16:creationId xmlns:a16="http://schemas.microsoft.com/office/drawing/2014/main" id="{894450C9-D074-2C5A-EE3B-44BECC585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4" name="Freeform 67">
                <a:extLst>
                  <a:ext uri="{FF2B5EF4-FFF2-40B4-BE49-F238E27FC236}">
                    <a16:creationId xmlns:a16="http://schemas.microsoft.com/office/drawing/2014/main" id="{5AE06923-9B45-C7C2-699B-F82D0C6DB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701" y="5828538"/>
                <a:ext cx="174274" cy="126578"/>
              </a:xfrm>
              <a:custGeom>
                <a:avLst/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8">
                <a:extLst>
                  <a:ext uri="{FF2B5EF4-FFF2-40B4-BE49-F238E27FC236}">
                    <a16:creationId xmlns:a16="http://schemas.microsoft.com/office/drawing/2014/main" id="{B33FD4AD-EA76-393C-83D5-D22816A6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147" y="5828538"/>
                <a:ext cx="168770" cy="126578"/>
              </a:xfrm>
              <a:custGeom>
                <a:avLst/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9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9">
                <a:extLst>
                  <a:ext uri="{FF2B5EF4-FFF2-40B4-BE49-F238E27FC236}">
                    <a16:creationId xmlns:a16="http://schemas.microsoft.com/office/drawing/2014/main" id="{C55D872E-6688-D602-6810-4B3145D12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567" y="4122496"/>
                <a:ext cx="254990" cy="427428"/>
              </a:xfrm>
              <a:custGeom>
                <a:avLst/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0">
                <a:extLst>
                  <a:ext uri="{FF2B5EF4-FFF2-40B4-BE49-F238E27FC236}">
                    <a16:creationId xmlns:a16="http://schemas.microsoft.com/office/drawing/2014/main" id="{F9B90FF0-A8BE-ACC0-CC68-845642EBD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644" y="4045449"/>
                <a:ext cx="308188" cy="686086"/>
              </a:xfrm>
              <a:custGeom>
                <a:avLst/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1">
                <a:extLst>
                  <a:ext uri="{FF2B5EF4-FFF2-40B4-BE49-F238E27FC236}">
                    <a16:creationId xmlns:a16="http://schemas.microsoft.com/office/drawing/2014/main" id="{3A58BB98-889F-CBB7-47F5-827ADCBCB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469" y="4045449"/>
                <a:ext cx="291679" cy="686086"/>
              </a:xfrm>
              <a:custGeom>
                <a:avLst/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2">
                <a:extLst>
                  <a:ext uri="{FF2B5EF4-FFF2-40B4-BE49-F238E27FC236}">
                    <a16:creationId xmlns:a16="http://schemas.microsoft.com/office/drawing/2014/main" id="{AD08C40E-42C4-B16F-9A0F-6CDC5EA6A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5" y="3296992"/>
                <a:ext cx="832842" cy="834677"/>
              </a:xfrm>
              <a:custGeom>
                <a:avLst/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A5572171-345D-C95B-C0C4-9C1DA74FC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5" y="3296992"/>
                <a:ext cx="420091" cy="643894"/>
              </a:xfrm>
              <a:custGeom>
                <a:avLst/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0B8F16EC-46BB-CC38-21FE-6F929E0F7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40885"/>
                <a:ext cx="221970" cy="339375"/>
              </a:xfrm>
              <a:custGeom>
                <a:avLst/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3F9B7EA3-A2D3-3604-9C73-08D7358C4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35382"/>
                <a:ext cx="225638" cy="183445"/>
              </a:xfrm>
              <a:custGeom>
                <a:avLst/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714A113C-2972-B420-8FE4-9E8B434B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35382"/>
                <a:ext cx="117405" cy="183445"/>
              </a:xfrm>
              <a:custGeom>
                <a:avLst/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6D129AD5-D02B-0719-1425-DCAC2E460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093" y="3935382"/>
                <a:ext cx="183445" cy="117405"/>
              </a:xfrm>
              <a:custGeom>
                <a:avLst/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53650BBA-185E-736C-14CA-53BE26755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093" y="3935382"/>
                <a:ext cx="95392" cy="113736"/>
              </a:xfrm>
              <a:custGeom>
                <a:avLst/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3FC766FF-1828-C25C-5D30-FFB62CA0E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27" y="4232563"/>
                <a:ext cx="425593" cy="491634"/>
              </a:xfrm>
              <a:custGeom>
                <a:avLst/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B3016F6A-7F0F-FF7E-2E28-0AC3055E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456" y="4214219"/>
                <a:ext cx="425593" cy="495303"/>
              </a:xfrm>
              <a:custGeom>
                <a:avLst/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3DBC410D-F17E-87D0-CB54-7A4B7732C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861" y="4271086"/>
                <a:ext cx="308188" cy="438435"/>
              </a:xfrm>
              <a:custGeom>
                <a:avLst/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3">
                <a:extLst>
                  <a:ext uri="{FF2B5EF4-FFF2-40B4-BE49-F238E27FC236}">
                    <a16:creationId xmlns:a16="http://schemas.microsoft.com/office/drawing/2014/main" id="{567CF8FB-CE2B-9D84-288E-0F0A3BE0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814" y="3465762"/>
                <a:ext cx="554005" cy="665907"/>
              </a:xfrm>
              <a:custGeom>
                <a:avLst/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4">
                <a:extLst>
                  <a:ext uri="{FF2B5EF4-FFF2-40B4-BE49-F238E27FC236}">
                    <a16:creationId xmlns:a16="http://schemas.microsoft.com/office/drawing/2014/main" id="{65C1096A-CC58-0D12-B5BE-7898C9B9D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814" y="3465762"/>
                <a:ext cx="280672" cy="570516"/>
              </a:xfrm>
              <a:custGeom>
                <a:avLst/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5">
                <a:extLst>
                  <a:ext uri="{FF2B5EF4-FFF2-40B4-BE49-F238E27FC236}">
                    <a16:creationId xmlns:a16="http://schemas.microsoft.com/office/drawing/2014/main" id="{A6F42E52-F5C0-A2F3-DE9A-5100AEF0E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587" y="3408893"/>
                <a:ext cx="698928" cy="313692"/>
              </a:xfrm>
              <a:custGeom>
                <a:avLst/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6">
                <a:extLst>
                  <a:ext uri="{FF2B5EF4-FFF2-40B4-BE49-F238E27FC236}">
                    <a16:creationId xmlns:a16="http://schemas.microsoft.com/office/drawing/2014/main" id="{83C64D7E-7BB1-2E01-3B4B-F7354DDC3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587" y="3408893"/>
                <a:ext cx="377898" cy="310023"/>
              </a:xfrm>
              <a:custGeom>
                <a:avLst/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A1E2BBFE-9CDD-8501-5AC6-8E1651580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8076" y="4122496"/>
                <a:ext cx="260492" cy="427428"/>
              </a:xfrm>
              <a:custGeom>
                <a:avLst/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8">
                <a:extLst>
                  <a:ext uri="{FF2B5EF4-FFF2-40B4-BE49-F238E27FC236}">
                    <a16:creationId xmlns:a16="http://schemas.microsoft.com/office/drawing/2014/main" id="{064A8B91-4762-25B1-B895-F5A8058D8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0805" y="4419678"/>
                <a:ext cx="165101" cy="324699"/>
              </a:xfrm>
              <a:custGeom>
                <a:avLst/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9">
                <a:extLst>
                  <a:ext uri="{FF2B5EF4-FFF2-40B4-BE49-F238E27FC236}">
                    <a16:creationId xmlns:a16="http://schemas.microsoft.com/office/drawing/2014/main" id="{BB714396-3F69-03CD-A0D9-9B8512AF9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905" y="4375651"/>
                <a:ext cx="339375" cy="282506"/>
              </a:xfrm>
              <a:custGeom>
                <a:avLst/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0">
                <a:extLst>
                  <a:ext uri="{FF2B5EF4-FFF2-40B4-BE49-F238E27FC236}">
                    <a16:creationId xmlns:a16="http://schemas.microsoft.com/office/drawing/2014/main" id="{9E75B446-8D73-1335-73CA-91461D573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570" y="4531579"/>
                <a:ext cx="152260" cy="161432"/>
              </a:xfrm>
              <a:custGeom>
                <a:avLst/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1">
                <a:extLst>
                  <a:ext uri="{FF2B5EF4-FFF2-40B4-BE49-F238E27FC236}">
                    <a16:creationId xmlns:a16="http://schemas.microsoft.com/office/drawing/2014/main" id="{340386F0-0549-B7E9-D547-EECA008EC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9150" y="4737038"/>
                <a:ext cx="152260" cy="111902"/>
              </a:xfrm>
              <a:custGeom>
                <a:avLst/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802A7394-8AA7-8939-C316-4EA85CC040D8}"/>
                </a:ext>
              </a:extLst>
            </p:cNvPr>
            <p:cNvGrpSpPr/>
            <p:nvPr/>
          </p:nvGrpSpPr>
          <p:grpSpPr>
            <a:xfrm flipH="1">
              <a:off x="1791138" y="1818530"/>
              <a:ext cx="1396765" cy="2639666"/>
              <a:chOff x="8199726" y="980132"/>
              <a:chExt cx="2899947" cy="5325290"/>
            </a:xfrm>
          </p:grpSpPr>
          <p:sp>
            <p:nvSpPr>
              <p:cNvPr id="7" name="Freeform 303">
                <a:extLst>
                  <a:ext uri="{FF2B5EF4-FFF2-40B4-BE49-F238E27FC236}">
                    <a16:creationId xmlns:a16="http://schemas.microsoft.com/office/drawing/2014/main" id="{BF61C15E-19E2-8E95-0E53-49E3371B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2045" y="3106512"/>
                <a:ext cx="930525" cy="762357"/>
              </a:xfrm>
              <a:custGeom>
                <a:avLst/>
                <a:gdLst>
                  <a:gd name="T0" fmla="*/ 65 w 105"/>
                  <a:gd name="T1" fmla="*/ 86 h 86"/>
                  <a:gd name="T2" fmla="*/ 8 w 105"/>
                  <a:gd name="T3" fmla="*/ 34 h 86"/>
                  <a:gd name="T4" fmla="*/ 7 w 105"/>
                  <a:gd name="T5" fmla="*/ 8 h 86"/>
                  <a:gd name="T6" fmla="*/ 7 w 105"/>
                  <a:gd name="T7" fmla="*/ 8 h 86"/>
                  <a:gd name="T8" fmla="*/ 33 w 105"/>
                  <a:gd name="T9" fmla="*/ 7 h 86"/>
                  <a:gd name="T10" fmla="*/ 105 w 105"/>
                  <a:gd name="T11" fmla="*/ 72 h 86"/>
                  <a:gd name="T12" fmla="*/ 101 w 105"/>
                  <a:gd name="T13" fmla="*/ 76 h 86"/>
                  <a:gd name="T14" fmla="*/ 65 w 105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86">
                    <a:moveTo>
                      <a:pt x="65" y="86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0" y="27"/>
                      <a:pt x="0" y="15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0"/>
                      <a:pt x="26" y="0"/>
                      <a:pt x="33" y="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1" y="76"/>
                      <a:pt x="101" y="76"/>
                      <a:pt x="101" y="76"/>
                    </a:cubicBez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163">
                <a:extLst>
                  <a:ext uri="{FF2B5EF4-FFF2-40B4-BE49-F238E27FC236}">
                    <a16:creationId xmlns:a16="http://schemas.microsoft.com/office/drawing/2014/main" id="{9C4A2632-5C46-49EC-C761-E459869102E5}"/>
                  </a:ext>
                </a:extLst>
              </p:cNvPr>
              <p:cNvGrpSpPr/>
              <p:nvPr/>
            </p:nvGrpSpPr>
            <p:grpSpPr>
              <a:xfrm>
                <a:off x="8199726" y="980132"/>
                <a:ext cx="2899947" cy="5325290"/>
                <a:chOff x="8199726" y="980132"/>
                <a:chExt cx="2899947" cy="5325290"/>
              </a:xfrm>
            </p:grpSpPr>
            <p:sp>
              <p:nvSpPr>
                <p:cNvPr id="9" name="Freeform 282">
                  <a:extLst>
                    <a:ext uri="{FF2B5EF4-FFF2-40B4-BE49-F238E27FC236}">
                      <a16:creationId xmlns:a16="http://schemas.microsoft.com/office/drawing/2014/main" id="{7811213B-F233-AF8E-F3DB-15FE383B2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1061321" cy="1887208"/>
                </a:xfrm>
                <a:custGeom>
                  <a:avLst/>
                  <a:gdLst>
                    <a:gd name="T0" fmla="*/ 31 w 120"/>
                    <a:gd name="T1" fmla="*/ 0 h 213"/>
                    <a:gd name="T2" fmla="*/ 31 w 120"/>
                    <a:gd name="T3" fmla="*/ 0 h 213"/>
                    <a:gd name="T4" fmla="*/ 33 w 120"/>
                    <a:gd name="T5" fmla="*/ 0 h 213"/>
                    <a:gd name="T6" fmla="*/ 88 w 120"/>
                    <a:gd name="T7" fmla="*/ 0 h 213"/>
                    <a:gd name="T8" fmla="*/ 90 w 120"/>
                    <a:gd name="T9" fmla="*/ 0 h 213"/>
                    <a:gd name="T10" fmla="*/ 90 w 120"/>
                    <a:gd name="T11" fmla="*/ 0 h 213"/>
                    <a:gd name="T12" fmla="*/ 92 w 120"/>
                    <a:gd name="T13" fmla="*/ 0 h 213"/>
                    <a:gd name="T14" fmla="*/ 120 w 120"/>
                    <a:gd name="T15" fmla="*/ 0 h 213"/>
                    <a:gd name="T16" fmla="*/ 120 w 120"/>
                    <a:gd name="T17" fmla="*/ 7 h 213"/>
                    <a:gd name="T18" fmla="*/ 120 w 120"/>
                    <a:gd name="T19" fmla="*/ 8 h 213"/>
                    <a:gd name="T20" fmla="*/ 120 w 120"/>
                    <a:gd name="T21" fmla="*/ 211 h 213"/>
                    <a:gd name="T22" fmla="*/ 120 w 120"/>
                    <a:gd name="T23" fmla="*/ 213 h 213"/>
                    <a:gd name="T24" fmla="*/ 62 w 120"/>
                    <a:gd name="T25" fmla="*/ 213 h 213"/>
                    <a:gd name="T26" fmla="*/ 62 w 120"/>
                    <a:gd name="T27" fmla="*/ 211 h 213"/>
                    <a:gd name="T28" fmla="*/ 62 w 120"/>
                    <a:gd name="T29" fmla="*/ 90 h 213"/>
                    <a:gd name="T30" fmla="*/ 62 w 120"/>
                    <a:gd name="T31" fmla="*/ 89 h 213"/>
                    <a:gd name="T32" fmla="*/ 62 w 120"/>
                    <a:gd name="T33" fmla="*/ 39 h 213"/>
                    <a:gd name="T34" fmla="*/ 60 w 120"/>
                    <a:gd name="T35" fmla="*/ 34 h 213"/>
                    <a:gd name="T36" fmla="*/ 60 w 120"/>
                    <a:gd name="T37" fmla="*/ 34 h 213"/>
                    <a:gd name="T38" fmla="*/ 58 w 120"/>
                    <a:gd name="T39" fmla="*/ 38 h 213"/>
                    <a:gd name="T40" fmla="*/ 58 w 120"/>
                    <a:gd name="T41" fmla="*/ 38 h 213"/>
                    <a:gd name="T42" fmla="*/ 58 w 120"/>
                    <a:gd name="T43" fmla="*/ 211 h 213"/>
                    <a:gd name="T44" fmla="*/ 58 w 120"/>
                    <a:gd name="T45" fmla="*/ 213 h 213"/>
                    <a:gd name="T46" fmla="*/ 1 w 120"/>
                    <a:gd name="T47" fmla="*/ 213 h 213"/>
                    <a:gd name="T48" fmla="*/ 0 w 120"/>
                    <a:gd name="T49" fmla="*/ 211 h 213"/>
                    <a:gd name="T50" fmla="*/ 0 w 120"/>
                    <a:gd name="T51" fmla="*/ 5 h 213"/>
                    <a:gd name="T52" fmla="*/ 1 w 120"/>
                    <a:gd name="T53" fmla="*/ 4 h 213"/>
                    <a:gd name="T54" fmla="*/ 1 w 120"/>
                    <a:gd name="T55" fmla="*/ 0 h 213"/>
                    <a:gd name="T56" fmla="*/ 29 w 120"/>
                    <a:gd name="T57" fmla="*/ 0 h 213"/>
                    <a:gd name="T58" fmla="*/ 31 w 120"/>
                    <a:gd name="T5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9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1" y="0"/>
                        <a:pt x="91" y="0"/>
                        <a:pt x="9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8"/>
                        <a:pt x="120" y="8"/>
                      </a:cubicBezTo>
                      <a:cubicBezTo>
                        <a:pt x="120" y="211"/>
                        <a:pt x="120" y="211"/>
                        <a:pt x="120" y="211"/>
                      </a:cubicBezTo>
                      <a:cubicBezTo>
                        <a:pt x="120" y="212"/>
                        <a:pt x="120" y="212"/>
                        <a:pt x="120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2" y="212"/>
                        <a:pt x="62" y="212"/>
                        <a:pt x="62" y="211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2" y="90"/>
                        <a:pt x="62" y="89"/>
                        <a:pt x="62" y="89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62" y="36"/>
                        <a:pt x="63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283">
                  <a:extLst>
                    <a:ext uri="{FF2B5EF4-FFF2-40B4-BE49-F238E27FC236}">
                      <a16:creationId xmlns:a16="http://schemas.microsoft.com/office/drawing/2014/main" id="{A378E341-5FF0-5FF8-0B7D-EA4BB789E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530660" cy="1887208"/>
                </a:xfrm>
                <a:custGeom>
                  <a:avLst/>
                  <a:gdLst>
                    <a:gd name="T0" fmla="*/ 31 w 60"/>
                    <a:gd name="T1" fmla="*/ 0 h 213"/>
                    <a:gd name="T2" fmla="*/ 31 w 60"/>
                    <a:gd name="T3" fmla="*/ 0 h 213"/>
                    <a:gd name="T4" fmla="*/ 33 w 60"/>
                    <a:gd name="T5" fmla="*/ 0 h 213"/>
                    <a:gd name="T6" fmla="*/ 60 w 60"/>
                    <a:gd name="T7" fmla="*/ 0 h 213"/>
                    <a:gd name="T8" fmla="*/ 60 w 60"/>
                    <a:gd name="T9" fmla="*/ 34 h 213"/>
                    <a:gd name="T10" fmla="*/ 60 w 60"/>
                    <a:gd name="T11" fmla="*/ 34 h 213"/>
                    <a:gd name="T12" fmla="*/ 60 w 60"/>
                    <a:gd name="T13" fmla="*/ 34 h 213"/>
                    <a:gd name="T14" fmla="*/ 58 w 60"/>
                    <a:gd name="T15" fmla="*/ 38 h 213"/>
                    <a:gd name="T16" fmla="*/ 58 w 60"/>
                    <a:gd name="T17" fmla="*/ 38 h 213"/>
                    <a:gd name="T18" fmla="*/ 58 w 60"/>
                    <a:gd name="T19" fmla="*/ 211 h 213"/>
                    <a:gd name="T20" fmla="*/ 58 w 60"/>
                    <a:gd name="T21" fmla="*/ 213 h 213"/>
                    <a:gd name="T22" fmla="*/ 1 w 60"/>
                    <a:gd name="T23" fmla="*/ 213 h 213"/>
                    <a:gd name="T24" fmla="*/ 0 w 60"/>
                    <a:gd name="T25" fmla="*/ 211 h 213"/>
                    <a:gd name="T26" fmla="*/ 0 w 60"/>
                    <a:gd name="T27" fmla="*/ 5 h 213"/>
                    <a:gd name="T28" fmla="*/ 1 w 60"/>
                    <a:gd name="T29" fmla="*/ 4 h 213"/>
                    <a:gd name="T30" fmla="*/ 1 w 60"/>
                    <a:gd name="T31" fmla="*/ 0 h 213"/>
                    <a:gd name="T32" fmla="*/ 29 w 60"/>
                    <a:gd name="T33" fmla="*/ 0 h 213"/>
                    <a:gd name="T34" fmla="*/ 31 w 60"/>
                    <a:gd name="T3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84">
                  <a:extLst>
                    <a:ext uri="{FF2B5EF4-FFF2-40B4-BE49-F238E27FC236}">
                      <a16:creationId xmlns:a16="http://schemas.microsoft.com/office/drawing/2014/main" id="{6BB0ECAF-C837-D0CD-00B4-7531C7D11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0353" y="6028880"/>
                  <a:ext cx="541873" cy="276542"/>
                </a:xfrm>
                <a:custGeom>
                  <a:avLst/>
                  <a:gdLst>
                    <a:gd name="T0" fmla="*/ 30 w 61"/>
                    <a:gd name="T1" fmla="*/ 0 h 31"/>
                    <a:gd name="T2" fmla="*/ 30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2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1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0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19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8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0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4" y="27"/>
                        <a:pt x="52" y="27"/>
                      </a:cubicBezTo>
                      <a:cubicBezTo>
                        <a:pt x="50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3" y="27"/>
                        <a:pt x="41" y="27"/>
                      </a:cubicBezTo>
                      <a:cubicBezTo>
                        <a:pt x="39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2" y="27"/>
                        <a:pt x="30" y="27"/>
                      </a:cubicBezTo>
                      <a:cubicBezTo>
                        <a:pt x="28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1" y="27"/>
                        <a:pt x="19" y="27"/>
                      </a:cubicBezTo>
                      <a:cubicBezTo>
                        <a:pt x="17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0" y="27"/>
                        <a:pt x="8" y="27"/>
                      </a:cubicBezTo>
                      <a:cubicBezTo>
                        <a:pt x="6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85">
                  <a:extLst>
                    <a:ext uri="{FF2B5EF4-FFF2-40B4-BE49-F238E27FC236}">
                      <a16:creationId xmlns:a16="http://schemas.microsoft.com/office/drawing/2014/main" id="{5E98DF30-481D-43F2-AB4F-5AAAB59B8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879" y="6215733"/>
                  <a:ext cx="549347" cy="89688"/>
                </a:xfrm>
                <a:custGeom>
                  <a:avLst/>
                  <a:gdLst>
                    <a:gd name="T0" fmla="*/ 61 w 62"/>
                    <a:gd name="T1" fmla="*/ 0 h 10"/>
                    <a:gd name="T2" fmla="*/ 1 w 62"/>
                    <a:gd name="T3" fmla="*/ 0 h 10"/>
                    <a:gd name="T4" fmla="*/ 1 w 62"/>
                    <a:gd name="T5" fmla="*/ 10 h 10"/>
                    <a:gd name="T6" fmla="*/ 62 w 62"/>
                    <a:gd name="T7" fmla="*/ 10 h 10"/>
                    <a:gd name="T8" fmla="*/ 61 w 6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">
                      <a:moveTo>
                        <a:pt x="6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4" y="10"/>
                        <a:pt x="39" y="10"/>
                        <a:pt x="62" y="10"/>
                      </a:cubicBezTo>
                      <a:cubicBezTo>
                        <a:pt x="62" y="7"/>
                        <a:pt x="62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86">
                  <a:extLst>
                    <a:ext uri="{FF2B5EF4-FFF2-40B4-BE49-F238E27FC236}">
                      <a16:creationId xmlns:a16="http://schemas.microsoft.com/office/drawing/2014/main" id="{38F32E0B-BAD2-BB0B-9D4D-FA0627F77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028880"/>
                  <a:ext cx="538134" cy="276542"/>
                </a:xfrm>
                <a:custGeom>
                  <a:avLst/>
                  <a:gdLst>
                    <a:gd name="T0" fmla="*/ 31 w 61"/>
                    <a:gd name="T1" fmla="*/ 0 h 31"/>
                    <a:gd name="T2" fmla="*/ 31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3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2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1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20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9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1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5" y="27"/>
                        <a:pt x="53" y="27"/>
                      </a:cubicBezTo>
                      <a:cubicBezTo>
                        <a:pt x="51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4" y="27"/>
                        <a:pt x="42" y="27"/>
                      </a:cubicBezTo>
                      <a:cubicBezTo>
                        <a:pt x="40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3" y="27"/>
                        <a:pt x="31" y="27"/>
                      </a:cubicBezTo>
                      <a:cubicBezTo>
                        <a:pt x="29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2" y="27"/>
                        <a:pt x="20" y="27"/>
                      </a:cubicBezTo>
                      <a:cubicBezTo>
                        <a:pt x="18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1" y="27"/>
                        <a:pt x="9" y="27"/>
                      </a:cubicBezTo>
                      <a:cubicBezTo>
                        <a:pt x="7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87">
                  <a:extLst>
                    <a:ext uri="{FF2B5EF4-FFF2-40B4-BE49-F238E27FC236}">
                      <a16:creationId xmlns:a16="http://schemas.microsoft.com/office/drawing/2014/main" id="{B78D9176-9015-0050-6858-B13CFC3EA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215733"/>
                  <a:ext cx="538134" cy="89688"/>
                </a:xfrm>
                <a:custGeom>
                  <a:avLst/>
                  <a:gdLst>
                    <a:gd name="T0" fmla="*/ 61 w 61"/>
                    <a:gd name="T1" fmla="*/ 0 h 10"/>
                    <a:gd name="T2" fmla="*/ 61 w 61"/>
                    <a:gd name="T3" fmla="*/ 10 h 10"/>
                    <a:gd name="T4" fmla="*/ 0 w 61"/>
                    <a:gd name="T5" fmla="*/ 10 h 10"/>
                    <a:gd name="T6" fmla="*/ 0 w 61"/>
                    <a:gd name="T7" fmla="*/ 0 h 10"/>
                    <a:gd name="T8" fmla="*/ 61 w 61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">
                      <a:moveTo>
                        <a:pt x="61" y="0"/>
                      </a:moveTo>
                      <a:cubicBezTo>
                        <a:pt x="61" y="3"/>
                        <a:pt x="61" y="7"/>
                        <a:pt x="61" y="10"/>
                      </a:cubicBezTo>
                      <a:cubicBezTo>
                        <a:pt x="38" y="10"/>
                        <a:pt x="23" y="10"/>
                        <a:pt x="0" y="10"/>
                      </a:cubicBezTo>
                      <a:cubicBezTo>
                        <a:pt x="0" y="7"/>
                        <a:pt x="0" y="3"/>
                        <a:pt x="0" y="0"/>
                      </a:cubicBez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88">
                  <a:extLst>
                    <a:ext uri="{FF2B5EF4-FFF2-40B4-BE49-F238E27FC236}">
                      <a16:creationId xmlns:a16="http://schemas.microsoft.com/office/drawing/2014/main" id="{0E5A33D0-1A90-2368-B5B9-C758B5BF7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1786308" cy="1898418"/>
                </a:xfrm>
                <a:custGeom>
                  <a:avLst/>
                  <a:gdLst>
                    <a:gd name="T0" fmla="*/ 164 w 202"/>
                    <a:gd name="T1" fmla="*/ 78 h 214"/>
                    <a:gd name="T2" fmla="*/ 164 w 202"/>
                    <a:gd name="T3" fmla="*/ 131 h 214"/>
                    <a:gd name="T4" fmla="*/ 164 w 202"/>
                    <a:gd name="T5" fmla="*/ 214 h 214"/>
                    <a:gd name="T6" fmla="*/ 38 w 202"/>
                    <a:gd name="T7" fmla="*/ 214 h 214"/>
                    <a:gd name="T8" fmla="*/ 38 w 202"/>
                    <a:gd name="T9" fmla="*/ 131 h 214"/>
                    <a:gd name="T10" fmla="*/ 38 w 202"/>
                    <a:gd name="T11" fmla="*/ 127 h 214"/>
                    <a:gd name="T12" fmla="*/ 0 w 202"/>
                    <a:gd name="T13" fmla="*/ 127 h 214"/>
                    <a:gd name="T14" fmla="*/ 3 w 202"/>
                    <a:gd name="T15" fmla="*/ 41 h 214"/>
                    <a:gd name="T16" fmla="*/ 24 w 202"/>
                    <a:gd name="T17" fmla="*/ 11 h 214"/>
                    <a:gd name="T18" fmla="*/ 62 w 202"/>
                    <a:gd name="T19" fmla="*/ 0 h 214"/>
                    <a:gd name="T20" fmla="*/ 89 w 202"/>
                    <a:gd name="T21" fmla="*/ 0 h 214"/>
                    <a:gd name="T22" fmla="*/ 113 w 202"/>
                    <a:gd name="T23" fmla="*/ 0 h 214"/>
                    <a:gd name="T24" fmla="*/ 139 w 202"/>
                    <a:gd name="T25" fmla="*/ 0 h 214"/>
                    <a:gd name="T26" fmla="*/ 174 w 202"/>
                    <a:gd name="T27" fmla="*/ 10 h 214"/>
                    <a:gd name="T28" fmla="*/ 199 w 202"/>
                    <a:gd name="T29" fmla="*/ 46 h 214"/>
                    <a:gd name="T30" fmla="*/ 202 w 202"/>
                    <a:gd name="T31" fmla="*/ 115 h 214"/>
                    <a:gd name="T32" fmla="*/ 164 w 202"/>
                    <a:gd name="T33" fmla="*/ 115 h 214"/>
                    <a:gd name="T34" fmla="*/ 164 w 202"/>
                    <a:gd name="T35" fmla="*/ 78 h 214"/>
                    <a:gd name="T36" fmla="*/ 164 w 202"/>
                    <a:gd name="T37" fmla="*/ 7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2" h="214">
                      <a:moveTo>
                        <a:pt x="164" y="78"/>
                      </a:move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214"/>
                        <a:pt x="164" y="214"/>
                        <a:pt x="164" y="214"/>
                      </a:cubicBez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74" y="10"/>
                        <a:pt x="174" y="10"/>
                        <a:pt x="174" y="10"/>
                      </a:cubicBezTo>
                      <a:cubicBezTo>
                        <a:pt x="199" y="19"/>
                        <a:pt x="198" y="19"/>
                        <a:pt x="199" y="46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89">
                  <a:extLst>
                    <a:ext uri="{FF2B5EF4-FFF2-40B4-BE49-F238E27FC236}">
                      <a16:creationId xmlns:a16="http://schemas.microsoft.com/office/drawing/2014/main" id="{53C7BD78-ADCB-A26A-E02E-593AB5A58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885681" cy="1898418"/>
                </a:xfrm>
                <a:custGeom>
                  <a:avLst/>
                  <a:gdLst>
                    <a:gd name="T0" fmla="*/ 100 w 100"/>
                    <a:gd name="T1" fmla="*/ 214 h 214"/>
                    <a:gd name="T2" fmla="*/ 38 w 100"/>
                    <a:gd name="T3" fmla="*/ 214 h 214"/>
                    <a:gd name="T4" fmla="*/ 38 w 100"/>
                    <a:gd name="T5" fmla="*/ 131 h 214"/>
                    <a:gd name="T6" fmla="*/ 38 w 100"/>
                    <a:gd name="T7" fmla="*/ 127 h 214"/>
                    <a:gd name="T8" fmla="*/ 0 w 100"/>
                    <a:gd name="T9" fmla="*/ 127 h 214"/>
                    <a:gd name="T10" fmla="*/ 3 w 100"/>
                    <a:gd name="T11" fmla="*/ 41 h 214"/>
                    <a:gd name="T12" fmla="*/ 24 w 100"/>
                    <a:gd name="T13" fmla="*/ 11 h 214"/>
                    <a:gd name="T14" fmla="*/ 62 w 100"/>
                    <a:gd name="T15" fmla="*/ 0 h 214"/>
                    <a:gd name="T16" fmla="*/ 89 w 100"/>
                    <a:gd name="T17" fmla="*/ 0 h 214"/>
                    <a:gd name="T18" fmla="*/ 100 w 100"/>
                    <a:gd name="T19" fmla="*/ 0 h 214"/>
                    <a:gd name="T20" fmla="*/ 100 w 100"/>
                    <a:gd name="T21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214">
                      <a:moveTo>
                        <a:pt x="100" y="214"/>
                      </a:move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lnTo>
                        <a:pt x="100" y="214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90">
                  <a:extLst>
                    <a:ext uri="{FF2B5EF4-FFF2-40B4-BE49-F238E27FC236}">
                      <a16:creationId xmlns:a16="http://schemas.microsoft.com/office/drawing/2014/main" id="{C429B413-9E2B-810D-1803-51D926B4F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299308"/>
                  <a:ext cx="672668" cy="896892"/>
                </a:xfrm>
                <a:custGeom>
                  <a:avLst/>
                  <a:gdLst>
                    <a:gd name="T0" fmla="*/ 180 w 180"/>
                    <a:gd name="T1" fmla="*/ 71 h 240"/>
                    <a:gd name="T2" fmla="*/ 92 w 180"/>
                    <a:gd name="T3" fmla="*/ 240 h 240"/>
                    <a:gd name="T4" fmla="*/ 0 w 180"/>
                    <a:gd name="T5" fmla="*/ 71 h 240"/>
                    <a:gd name="T6" fmla="*/ 33 w 180"/>
                    <a:gd name="T7" fmla="*/ 69 h 240"/>
                    <a:gd name="T8" fmla="*/ 33 w 180"/>
                    <a:gd name="T9" fmla="*/ 0 h 240"/>
                    <a:gd name="T10" fmla="*/ 151 w 180"/>
                    <a:gd name="T11" fmla="*/ 0 h 240"/>
                    <a:gd name="T12" fmla="*/ 151 w 180"/>
                    <a:gd name="T13" fmla="*/ 69 h 240"/>
                    <a:gd name="T14" fmla="*/ 180 w 180"/>
                    <a:gd name="T15" fmla="*/ 7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40">
                      <a:moveTo>
                        <a:pt x="180" y="71"/>
                      </a:moveTo>
                      <a:lnTo>
                        <a:pt x="92" y="240"/>
                      </a:lnTo>
                      <a:lnTo>
                        <a:pt x="0" y="71"/>
                      </a:lnTo>
                      <a:lnTo>
                        <a:pt x="33" y="69"/>
                      </a:lnTo>
                      <a:lnTo>
                        <a:pt x="33" y="0"/>
                      </a:lnTo>
                      <a:lnTo>
                        <a:pt x="151" y="0"/>
                      </a:lnTo>
                      <a:lnTo>
                        <a:pt x="151" y="69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91">
                  <a:extLst>
                    <a:ext uri="{FF2B5EF4-FFF2-40B4-BE49-F238E27FC236}">
                      <a16:creationId xmlns:a16="http://schemas.microsoft.com/office/drawing/2014/main" id="{D541D168-C9BE-B73C-982C-6B16C3A23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459658" cy="373704"/>
                </a:xfrm>
                <a:custGeom>
                  <a:avLst/>
                  <a:gdLst>
                    <a:gd name="T0" fmla="*/ 0 w 52"/>
                    <a:gd name="T1" fmla="*/ 29 h 42"/>
                    <a:gd name="T2" fmla="*/ 2 w 52"/>
                    <a:gd name="T3" fmla="*/ 29 h 42"/>
                    <a:gd name="T4" fmla="*/ 2 w 52"/>
                    <a:gd name="T5" fmla="*/ 0 h 42"/>
                    <a:gd name="T6" fmla="*/ 52 w 52"/>
                    <a:gd name="T7" fmla="*/ 0 h 42"/>
                    <a:gd name="T8" fmla="*/ 52 w 52"/>
                    <a:gd name="T9" fmla="*/ 29 h 42"/>
                    <a:gd name="T10" fmla="*/ 52 w 52"/>
                    <a:gd name="T11" fmla="*/ 29 h 42"/>
                    <a:gd name="T12" fmla="*/ 26 w 52"/>
                    <a:gd name="T13" fmla="*/ 42 h 42"/>
                    <a:gd name="T14" fmla="*/ 0 w 52"/>
                    <a:gd name="T15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46" y="37"/>
                        <a:pt x="37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0D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92">
                  <a:extLst>
                    <a:ext uri="{FF2B5EF4-FFF2-40B4-BE49-F238E27FC236}">
                      <a16:creationId xmlns:a16="http://schemas.microsoft.com/office/drawing/2014/main" id="{3D119FAF-BD07-2357-8CA1-249BF3D21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440971" cy="284016"/>
                </a:xfrm>
                <a:custGeom>
                  <a:avLst/>
                  <a:gdLst>
                    <a:gd name="T0" fmla="*/ 0 w 50"/>
                    <a:gd name="T1" fmla="*/ 28 h 32"/>
                    <a:gd name="T2" fmla="*/ 0 w 50"/>
                    <a:gd name="T3" fmla="*/ 0 h 32"/>
                    <a:gd name="T4" fmla="*/ 50 w 50"/>
                    <a:gd name="T5" fmla="*/ 0 h 32"/>
                    <a:gd name="T6" fmla="*/ 50 w 50"/>
                    <a:gd name="T7" fmla="*/ 28 h 32"/>
                    <a:gd name="T8" fmla="*/ 25 w 50"/>
                    <a:gd name="T9" fmla="*/ 32 h 32"/>
                    <a:gd name="T10" fmla="*/ 0 w 50"/>
                    <a:gd name="T1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2" y="30"/>
                        <a:pt x="33" y="32"/>
                        <a:pt x="25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CAC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3">
                  <a:extLst>
                    <a:ext uri="{FF2B5EF4-FFF2-40B4-BE49-F238E27FC236}">
                      <a16:creationId xmlns:a16="http://schemas.microsoft.com/office/drawing/2014/main" id="{6AC217E1-DB7E-8D37-F90B-D50CF6DFC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6894" y="2299308"/>
                  <a:ext cx="272805" cy="627824"/>
                </a:xfrm>
                <a:custGeom>
                  <a:avLst/>
                  <a:gdLst>
                    <a:gd name="T0" fmla="*/ 73 w 73"/>
                    <a:gd name="T1" fmla="*/ 168 h 168"/>
                    <a:gd name="T2" fmla="*/ 0 w 73"/>
                    <a:gd name="T3" fmla="*/ 71 h 168"/>
                    <a:gd name="T4" fmla="*/ 16 w 73"/>
                    <a:gd name="T5" fmla="*/ 69 h 168"/>
                    <a:gd name="T6" fmla="*/ 16 w 73"/>
                    <a:gd name="T7" fmla="*/ 0 h 168"/>
                    <a:gd name="T8" fmla="*/ 73 w 73"/>
                    <a:gd name="T9" fmla="*/ 0 h 168"/>
                    <a:gd name="T10" fmla="*/ 73 w 73"/>
                    <a:gd name="T11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68">
                      <a:moveTo>
                        <a:pt x="73" y="168"/>
                      </a:moveTo>
                      <a:lnTo>
                        <a:pt x="0" y="71"/>
                      </a:lnTo>
                      <a:lnTo>
                        <a:pt x="16" y="69"/>
                      </a:lnTo>
                      <a:lnTo>
                        <a:pt x="16" y="0"/>
                      </a:lnTo>
                      <a:lnTo>
                        <a:pt x="73" y="0"/>
                      </a:lnTo>
                      <a:lnTo>
                        <a:pt x="73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94">
                  <a:extLst>
                    <a:ext uri="{FF2B5EF4-FFF2-40B4-BE49-F238E27FC236}">
                      <a16:creationId xmlns:a16="http://schemas.microsoft.com/office/drawing/2014/main" id="{DFA9C331-69AC-70C1-B1A3-F611D7E0E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231697" cy="373704"/>
                </a:xfrm>
                <a:custGeom>
                  <a:avLst/>
                  <a:gdLst>
                    <a:gd name="T0" fmla="*/ 0 w 26"/>
                    <a:gd name="T1" fmla="*/ 29 h 42"/>
                    <a:gd name="T2" fmla="*/ 2 w 26"/>
                    <a:gd name="T3" fmla="*/ 29 h 42"/>
                    <a:gd name="T4" fmla="*/ 2 w 26"/>
                    <a:gd name="T5" fmla="*/ 0 h 42"/>
                    <a:gd name="T6" fmla="*/ 26 w 26"/>
                    <a:gd name="T7" fmla="*/ 0 h 42"/>
                    <a:gd name="T8" fmla="*/ 26 w 26"/>
                    <a:gd name="T9" fmla="*/ 42 h 42"/>
                    <a:gd name="T10" fmla="*/ 26 w 26"/>
                    <a:gd name="T11" fmla="*/ 42 h 42"/>
                    <a:gd name="T12" fmla="*/ 0 w 26"/>
                    <a:gd name="T13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AE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95">
                  <a:extLst>
                    <a:ext uri="{FF2B5EF4-FFF2-40B4-BE49-F238E27FC236}">
                      <a16:creationId xmlns:a16="http://schemas.microsoft.com/office/drawing/2014/main" id="{D30A23AF-A274-5B89-5F1E-D915044B5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213013" cy="284016"/>
                </a:xfrm>
                <a:custGeom>
                  <a:avLst/>
                  <a:gdLst>
                    <a:gd name="T0" fmla="*/ 0 w 24"/>
                    <a:gd name="T1" fmla="*/ 28 h 32"/>
                    <a:gd name="T2" fmla="*/ 0 w 24"/>
                    <a:gd name="T3" fmla="*/ 0 h 32"/>
                    <a:gd name="T4" fmla="*/ 24 w 24"/>
                    <a:gd name="T5" fmla="*/ 0 h 32"/>
                    <a:gd name="T6" fmla="*/ 24 w 24"/>
                    <a:gd name="T7" fmla="*/ 32 h 32"/>
                    <a:gd name="T8" fmla="*/ 0 w 2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DAD6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96">
                  <a:extLst>
                    <a:ext uri="{FF2B5EF4-FFF2-40B4-BE49-F238E27FC236}">
                      <a16:creationId xmlns:a16="http://schemas.microsoft.com/office/drawing/2014/main" id="{0165FDF8-2D85-BE24-59C9-4F83AEB07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03455"/>
                  <a:ext cx="1412603" cy="1401393"/>
                </a:xfrm>
                <a:custGeom>
                  <a:avLst/>
                  <a:gdLst>
                    <a:gd name="T0" fmla="*/ 80 w 160"/>
                    <a:gd name="T1" fmla="*/ 0 h 158"/>
                    <a:gd name="T2" fmla="*/ 85 w 160"/>
                    <a:gd name="T3" fmla="*/ 1 h 158"/>
                    <a:gd name="T4" fmla="*/ 139 w 160"/>
                    <a:gd name="T5" fmla="*/ 1 h 158"/>
                    <a:gd name="T6" fmla="*/ 143 w 160"/>
                    <a:gd name="T7" fmla="*/ 18 h 158"/>
                    <a:gd name="T8" fmla="*/ 160 w 160"/>
                    <a:gd name="T9" fmla="*/ 35 h 158"/>
                    <a:gd name="T10" fmla="*/ 160 w 160"/>
                    <a:gd name="T11" fmla="*/ 77 h 158"/>
                    <a:gd name="T12" fmla="*/ 159 w 160"/>
                    <a:gd name="T13" fmla="*/ 77 h 158"/>
                    <a:gd name="T14" fmla="*/ 159 w 160"/>
                    <a:gd name="T15" fmla="*/ 79 h 158"/>
                    <a:gd name="T16" fmla="*/ 80 w 160"/>
                    <a:gd name="T17" fmla="*/ 158 h 158"/>
                    <a:gd name="T18" fmla="*/ 0 w 160"/>
                    <a:gd name="T19" fmla="*/ 79 h 158"/>
                    <a:gd name="T20" fmla="*/ 0 w 160"/>
                    <a:gd name="T21" fmla="*/ 73 h 158"/>
                    <a:gd name="T22" fmla="*/ 0 w 160"/>
                    <a:gd name="T23" fmla="*/ 17 h 158"/>
                    <a:gd name="T24" fmla="*/ 12 w 160"/>
                    <a:gd name="T25" fmla="*/ 1 h 158"/>
                    <a:gd name="T26" fmla="*/ 75 w 160"/>
                    <a:gd name="T27" fmla="*/ 1 h 158"/>
                    <a:gd name="T28" fmla="*/ 80 w 160"/>
                    <a:gd name="T2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7">
                  <a:extLst>
                    <a:ext uri="{FF2B5EF4-FFF2-40B4-BE49-F238E27FC236}">
                      <a16:creationId xmlns:a16="http://schemas.microsoft.com/office/drawing/2014/main" id="{F50155B6-AE50-F2DC-FD8F-9D8B01CE5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10929"/>
                  <a:ext cx="609140" cy="1382707"/>
                </a:xfrm>
                <a:custGeom>
                  <a:avLst/>
                  <a:gdLst>
                    <a:gd name="T0" fmla="*/ 69 w 69"/>
                    <a:gd name="T1" fmla="*/ 156 h 156"/>
                    <a:gd name="T2" fmla="*/ 0 w 69"/>
                    <a:gd name="T3" fmla="*/ 78 h 156"/>
                    <a:gd name="T4" fmla="*/ 0 w 69"/>
                    <a:gd name="T5" fmla="*/ 72 h 156"/>
                    <a:gd name="T6" fmla="*/ 0 w 69"/>
                    <a:gd name="T7" fmla="*/ 16 h 156"/>
                    <a:gd name="T8" fmla="*/ 12 w 69"/>
                    <a:gd name="T9" fmla="*/ 0 h 156"/>
                    <a:gd name="T10" fmla="*/ 69 w 69"/>
                    <a:gd name="T11" fmla="*/ 0 h 156"/>
                    <a:gd name="T12" fmla="*/ 69 w 69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98">
                  <a:extLst>
                    <a:ext uri="{FF2B5EF4-FFF2-40B4-BE49-F238E27FC236}">
                      <a16:creationId xmlns:a16="http://schemas.microsoft.com/office/drawing/2014/main" id="{EF4350B0-D073-4A75-41BC-8FB838C59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1483608" cy="594192"/>
                </a:xfrm>
                <a:custGeom>
                  <a:avLst/>
                  <a:gdLst>
                    <a:gd name="T0" fmla="*/ 168 w 168"/>
                    <a:gd name="T1" fmla="*/ 43 h 67"/>
                    <a:gd name="T2" fmla="*/ 168 w 168"/>
                    <a:gd name="T3" fmla="*/ 67 h 67"/>
                    <a:gd name="T4" fmla="*/ 143 w 168"/>
                    <a:gd name="T5" fmla="*/ 67 h 67"/>
                    <a:gd name="T6" fmla="*/ 136 w 168"/>
                    <a:gd name="T7" fmla="*/ 67 h 67"/>
                    <a:gd name="T8" fmla="*/ 136 w 168"/>
                    <a:gd name="T9" fmla="*/ 43 h 67"/>
                    <a:gd name="T10" fmla="*/ 135 w 168"/>
                    <a:gd name="T11" fmla="*/ 43 h 67"/>
                    <a:gd name="T12" fmla="*/ 119 w 168"/>
                    <a:gd name="T13" fmla="*/ 66 h 67"/>
                    <a:gd name="T14" fmla="*/ 110 w 168"/>
                    <a:gd name="T15" fmla="*/ 67 h 67"/>
                    <a:gd name="T16" fmla="*/ 109 w 168"/>
                    <a:gd name="T17" fmla="*/ 67 h 67"/>
                    <a:gd name="T18" fmla="*/ 107 w 168"/>
                    <a:gd name="T19" fmla="*/ 67 h 67"/>
                    <a:gd name="T20" fmla="*/ 107 w 168"/>
                    <a:gd name="T21" fmla="*/ 67 h 67"/>
                    <a:gd name="T22" fmla="*/ 88 w 168"/>
                    <a:gd name="T23" fmla="*/ 67 h 67"/>
                    <a:gd name="T24" fmla="*/ 88 w 168"/>
                    <a:gd name="T25" fmla="*/ 67 h 67"/>
                    <a:gd name="T26" fmla="*/ 88 w 168"/>
                    <a:gd name="T27" fmla="*/ 67 h 67"/>
                    <a:gd name="T28" fmla="*/ 24 w 168"/>
                    <a:gd name="T29" fmla="*/ 67 h 67"/>
                    <a:gd name="T30" fmla="*/ 0 w 168"/>
                    <a:gd name="T31" fmla="*/ 43 h 67"/>
                    <a:gd name="T32" fmla="*/ 0 w 168"/>
                    <a:gd name="T33" fmla="*/ 0 h 67"/>
                    <a:gd name="T34" fmla="*/ 41 w 168"/>
                    <a:gd name="T35" fmla="*/ 0 h 67"/>
                    <a:gd name="T36" fmla="*/ 90 w 168"/>
                    <a:gd name="T37" fmla="*/ 0 h 67"/>
                    <a:gd name="T38" fmla="*/ 90 w 168"/>
                    <a:gd name="T39" fmla="*/ 0 h 67"/>
                    <a:gd name="T40" fmla="*/ 116 w 168"/>
                    <a:gd name="T41" fmla="*/ 0 h 67"/>
                    <a:gd name="T42" fmla="*/ 116 w 168"/>
                    <a:gd name="T43" fmla="*/ 0 h 67"/>
                    <a:gd name="T44" fmla="*/ 124 w 168"/>
                    <a:gd name="T45" fmla="*/ 0 h 67"/>
                    <a:gd name="T46" fmla="*/ 168 w 168"/>
                    <a:gd name="T47" fmla="*/ 41 h 67"/>
                    <a:gd name="T48" fmla="*/ 168 w 168"/>
                    <a:gd name="T4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67">
                      <a:moveTo>
                        <a:pt x="168" y="43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43" y="67"/>
                        <a:pt x="143" y="67"/>
                        <a:pt x="143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4" y="54"/>
                        <a:pt x="128" y="63"/>
                        <a:pt x="119" y="66"/>
                      </a:cubicBezTo>
                      <a:cubicBezTo>
                        <a:pt x="116" y="67"/>
                        <a:pt x="113" y="67"/>
                        <a:pt x="110" y="67"/>
                      </a:cubicBezTo>
                      <a:cubicBezTo>
                        <a:pt x="110" y="67"/>
                        <a:pt x="109" y="67"/>
                        <a:pt x="10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8" y="0"/>
                        <a:pt x="167" y="18"/>
                        <a:pt x="168" y="41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9">
                  <a:extLst>
                    <a:ext uri="{FF2B5EF4-FFF2-40B4-BE49-F238E27FC236}">
                      <a16:creationId xmlns:a16="http://schemas.microsoft.com/office/drawing/2014/main" id="{0F8CDD63-99EE-AB59-0FE3-E131B8F59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691355" cy="594192"/>
                </a:xfrm>
                <a:custGeom>
                  <a:avLst/>
                  <a:gdLst>
                    <a:gd name="T0" fmla="*/ 78 w 78"/>
                    <a:gd name="T1" fmla="*/ 67 h 67"/>
                    <a:gd name="T2" fmla="*/ 24 w 78"/>
                    <a:gd name="T3" fmla="*/ 67 h 67"/>
                    <a:gd name="T4" fmla="*/ 0 w 78"/>
                    <a:gd name="T5" fmla="*/ 43 h 67"/>
                    <a:gd name="T6" fmla="*/ 0 w 78"/>
                    <a:gd name="T7" fmla="*/ 0 h 67"/>
                    <a:gd name="T8" fmla="*/ 41 w 78"/>
                    <a:gd name="T9" fmla="*/ 0 h 67"/>
                    <a:gd name="T10" fmla="*/ 78 w 78"/>
                    <a:gd name="T11" fmla="*/ 0 h 67"/>
                    <a:gd name="T12" fmla="*/ 78 w 78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7">
                      <a:moveTo>
                        <a:pt x="78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78" y="67"/>
                      </a:lnTo>
                      <a:close/>
                    </a:path>
                  </a:pathLst>
                </a:custGeom>
                <a:solidFill>
                  <a:srgbClr val="8A62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0">
                  <a:extLst>
                    <a:ext uri="{FF2B5EF4-FFF2-40B4-BE49-F238E27FC236}">
                      <a16:creationId xmlns:a16="http://schemas.microsoft.com/office/drawing/2014/main" id="{2B3F8255-895C-4A0A-A09E-D975426C2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1984" y="995806"/>
                  <a:ext cx="284015" cy="866996"/>
                </a:xfrm>
                <a:custGeom>
                  <a:avLst/>
                  <a:gdLst>
                    <a:gd name="T0" fmla="*/ 2 w 32"/>
                    <a:gd name="T1" fmla="*/ 0 h 98"/>
                    <a:gd name="T2" fmla="*/ 1 w 32"/>
                    <a:gd name="T3" fmla="*/ 16 h 98"/>
                    <a:gd name="T4" fmla="*/ 1 w 32"/>
                    <a:gd name="T5" fmla="*/ 80 h 98"/>
                    <a:gd name="T6" fmla="*/ 17 w 32"/>
                    <a:gd name="T7" fmla="*/ 98 h 98"/>
                    <a:gd name="T8" fmla="*/ 17 w 32"/>
                    <a:gd name="T9" fmla="*/ 98 h 98"/>
                    <a:gd name="T10" fmla="*/ 18 w 32"/>
                    <a:gd name="T11" fmla="*/ 98 h 98"/>
                    <a:gd name="T12" fmla="*/ 32 w 32"/>
                    <a:gd name="T13" fmla="*/ 98 h 98"/>
                    <a:gd name="T14" fmla="*/ 32 w 32"/>
                    <a:gd name="T15" fmla="*/ 82 h 98"/>
                    <a:gd name="T16" fmla="*/ 32 w 32"/>
                    <a:gd name="T17" fmla="*/ 80 h 98"/>
                    <a:gd name="T18" fmla="*/ 32 w 32"/>
                    <a:gd name="T19" fmla="*/ 36 h 98"/>
                    <a:gd name="T20" fmla="*/ 2 w 32"/>
                    <a:gd name="T2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98">
                      <a:moveTo>
                        <a:pt x="2" y="0"/>
                      </a:moveTo>
                      <a:cubicBezTo>
                        <a:pt x="0" y="3"/>
                        <a:pt x="1" y="9"/>
                        <a:pt x="1" y="16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1" y="90"/>
                        <a:pt x="8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8" y="98"/>
                        <a:pt x="18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2" y="81"/>
                        <a:pt x="32" y="81"/>
                        <a:pt x="32" y="8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0" y="19"/>
                        <a:pt x="18" y="5"/>
                        <a:pt x="2" y="0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2">
                  <a:extLst>
                    <a:ext uri="{FF2B5EF4-FFF2-40B4-BE49-F238E27FC236}">
                      <a16:creationId xmlns:a16="http://schemas.microsoft.com/office/drawing/2014/main" id="{7D3200AF-7C30-0A08-DBB0-402ACABD1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4226" y="3532534"/>
                  <a:ext cx="467132" cy="396126"/>
                </a:xfrm>
                <a:custGeom>
                  <a:avLst/>
                  <a:gdLst>
                    <a:gd name="T0" fmla="*/ 53 w 53"/>
                    <a:gd name="T1" fmla="*/ 25 h 45"/>
                    <a:gd name="T2" fmla="*/ 39 w 53"/>
                    <a:gd name="T3" fmla="*/ 40 h 45"/>
                    <a:gd name="T4" fmla="*/ 28 w 53"/>
                    <a:gd name="T5" fmla="*/ 44 h 45"/>
                    <a:gd name="T6" fmla="*/ 16 w 53"/>
                    <a:gd name="T7" fmla="*/ 41 h 45"/>
                    <a:gd name="T8" fmla="*/ 0 w 53"/>
                    <a:gd name="T9" fmla="*/ 26 h 45"/>
                    <a:gd name="T10" fmla="*/ 25 w 53"/>
                    <a:gd name="T11" fmla="*/ 0 h 45"/>
                    <a:gd name="T12" fmla="*/ 53 w 53"/>
                    <a:gd name="T13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5">
                      <a:moveTo>
                        <a:pt x="53" y="25"/>
                      </a:move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6" y="43"/>
                        <a:pt x="32" y="44"/>
                        <a:pt x="28" y="44"/>
                      </a:cubicBezTo>
                      <a:cubicBezTo>
                        <a:pt x="23" y="45"/>
                        <a:pt x="20" y="44"/>
                        <a:pt x="16" y="41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5">
                  <a:extLst>
                    <a:ext uri="{FF2B5EF4-FFF2-40B4-BE49-F238E27FC236}">
                      <a16:creationId xmlns:a16="http://schemas.microsoft.com/office/drawing/2014/main" id="{CC0AAD97-2C5C-F20A-B3C2-318FCB067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3992" y="3353157"/>
                  <a:ext cx="336334" cy="1020215"/>
                </a:xfrm>
                <a:custGeom>
                  <a:avLst/>
                  <a:gdLst>
                    <a:gd name="T0" fmla="*/ 38 w 38"/>
                    <a:gd name="T1" fmla="*/ 20 h 115"/>
                    <a:gd name="T2" fmla="*/ 38 w 38"/>
                    <a:gd name="T3" fmla="*/ 96 h 115"/>
                    <a:gd name="T4" fmla="*/ 19 w 38"/>
                    <a:gd name="T5" fmla="*/ 115 h 115"/>
                    <a:gd name="T6" fmla="*/ 19 w 38"/>
                    <a:gd name="T7" fmla="*/ 115 h 115"/>
                    <a:gd name="T8" fmla="*/ 0 w 38"/>
                    <a:gd name="T9" fmla="*/ 96 h 115"/>
                    <a:gd name="T10" fmla="*/ 0 w 38"/>
                    <a:gd name="T11" fmla="*/ 0 h 115"/>
                    <a:gd name="T12" fmla="*/ 6 w 38"/>
                    <a:gd name="T13" fmla="*/ 0 h 115"/>
                    <a:gd name="T14" fmla="*/ 38 w 38"/>
                    <a:gd name="T15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115">
                      <a:moveTo>
                        <a:pt x="38" y="20"/>
                      </a:move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38" y="106"/>
                        <a:pt x="30" y="115"/>
                        <a:pt x="19" y="115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9" y="115"/>
                        <a:pt x="0" y="10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06">
                  <a:extLst>
                    <a:ext uri="{FF2B5EF4-FFF2-40B4-BE49-F238E27FC236}">
                      <a16:creationId xmlns:a16="http://schemas.microsoft.com/office/drawing/2014/main" id="{B646CE07-0983-FD60-6BB6-4EA0CDB65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201800" cy="213014"/>
                </a:xfrm>
                <a:custGeom>
                  <a:avLst/>
                  <a:gdLst>
                    <a:gd name="T0" fmla="*/ 0 w 54"/>
                    <a:gd name="T1" fmla="*/ 14 h 57"/>
                    <a:gd name="T2" fmla="*/ 28 w 54"/>
                    <a:gd name="T3" fmla="*/ 57 h 57"/>
                    <a:gd name="T4" fmla="*/ 54 w 54"/>
                    <a:gd name="T5" fmla="*/ 14 h 57"/>
                    <a:gd name="T6" fmla="*/ 28 w 54"/>
                    <a:gd name="T7" fmla="*/ 0 h 57"/>
                    <a:gd name="T8" fmla="*/ 0 w 54"/>
                    <a:gd name="T9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7">
                      <a:moveTo>
                        <a:pt x="0" y="14"/>
                      </a:moveTo>
                      <a:lnTo>
                        <a:pt x="28" y="57"/>
                      </a:lnTo>
                      <a:lnTo>
                        <a:pt x="54" y="14"/>
                      </a:lnTo>
                      <a:lnTo>
                        <a:pt x="28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7">
                  <a:extLst>
                    <a:ext uri="{FF2B5EF4-FFF2-40B4-BE49-F238E27FC236}">
                      <a16:creationId xmlns:a16="http://schemas.microsoft.com/office/drawing/2014/main" id="{06D9BB22-11BD-AD2A-986C-D9AF79C15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89689" cy="194325"/>
                </a:xfrm>
                <a:custGeom>
                  <a:avLst/>
                  <a:gdLst>
                    <a:gd name="T0" fmla="*/ 0 w 24"/>
                    <a:gd name="T1" fmla="*/ 14 h 52"/>
                    <a:gd name="T2" fmla="*/ 24 w 24"/>
                    <a:gd name="T3" fmla="*/ 52 h 52"/>
                    <a:gd name="T4" fmla="*/ 24 w 24"/>
                    <a:gd name="T5" fmla="*/ 0 h 52"/>
                    <a:gd name="T6" fmla="*/ 0 w 24"/>
                    <a:gd name="T7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52">
                      <a:moveTo>
                        <a:pt x="0" y="1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08">
                  <a:extLst>
                    <a:ext uri="{FF2B5EF4-FFF2-40B4-BE49-F238E27FC236}">
                      <a16:creationId xmlns:a16="http://schemas.microsoft.com/office/drawing/2014/main" id="{97D275D8-980D-BD93-4F5E-FDC25B321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557166"/>
                  <a:ext cx="336334" cy="239172"/>
                </a:xfrm>
                <a:custGeom>
                  <a:avLst/>
                  <a:gdLst>
                    <a:gd name="T0" fmla="*/ 33 w 90"/>
                    <a:gd name="T1" fmla="*/ 0 h 64"/>
                    <a:gd name="T2" fmla="*/ 0 w 90"/>
                    <a:gd name="T3" fmla="*/ 0 h 64"/>
                    <a:gd name="T4" fmla="*/ 35 w 90"/>
                    <a:gd name="T5" fmla="*/ 64 h 64"/>
                    <a:gd name="T6" fmla="*/ 90 w 90"/>
                    <a:gd name="T7" fmla="*/ 31 h 64"/>
                    <a:gd name="T8" fmla="*/ 33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35" y="64"/>
                      </a:lnTo>
                      <a:lnTo>
                        <a:pt x="90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09">
                  <a:extLst>
                    <a:ext uri="{FF2B5EF4-FFF2-40B4-BE49-F238E27FC236}">
                      <a16:creationId xmlns:a16="http://schemas.microsoft.com/office/drawing/2014/main" id="{AEF8C4E6-65F2-AFDB-DD6D-F66C8A8E0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7174" y="2557166"/>
                  <a:ext cx="336334" cy="239172"/>
                </a:xfrm>
                <a:custGeom>
                  <a:avLst/>
                  <a:gdLst>
                    <a:gd name="T0" fmla="*/ 57 w 90"/>
                    <a:gd name="T1" fmla="*/ 0 h 64"/>
                    <a:gd name="T2" fmla="*/ 90 w 90"/>
                    <a:gd name="T3" fmla="*/ 0 h 64"/>
                    <a:gd name="T4" fmla="*/ 55 w 90"/>
                    <a:gd name="T5" fmla="*/ 64 h 64"/>
                    <a:gd name="T6" fmla="*/ 0 w 90"/>
                    <a:gd name="T7" fmla="*/ 31 h 64"/>
                    <a:gd name="T8" fmla="*/ 57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57" y="0"/>
                      </a:moveTo>
                      <a:lnTo>
                        <a:pt x="90" y="0"/>
                      </a:lnTo>
                      <a:lnTo>
                        <a:pt x="55" y="64"/>
                      </a:lnTo>
                      <a:lnTo>
                        <a:pt x="0" y="3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10">
                  <a:extLst>
                    <a:ext uri="{FF2B5EF4-FFF2-40B4-BE49-F238E27FC236}">
                      <a16:creationId xmlns:a16="http://schemas.microsoft.com/office/drawing/2014/main" id="{B657534D-A374-C960-F176-A5479D2BA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785126"/>
                  <a:ext cx="168168" cy="411075"/>
                </a:xfrm>
                <a:custGeom>
                  <a:avLst/>
                  <a:gdLst>
                    <a:gd name="T0" fmla="*/ 0 w 45"/>
                    <a:gd name="T1" fmla="*/ 67 h 110"/>
                    <a:gd name="T2" fmla="*/ 23 w 45"/>
                    <a:gd name="T3" fmla="*/ 0 h 110"/>
                    <a:gd name="T4" fmla="*/ 45 w 45"/>
                    <a:gd name="T5" fmla="*/ 69 h 110"/>
                    <a:gd name="T6" fmla="*/ 23 w 45"/>
                    <a:gd name="T7" fmla="*/ 110 h 110"/>
                    <a:gd name="T8" fmla="*/ 0 w 45"/>
                    <a:gd name="T9" fmla="*/ 6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0">
                      <a:moveTo>
                        <a:pt x="0" y="67"/>
                      </a:moveTo>
                      <a:lnTo>
                        <a:pt x="23" y="0"/>
                      </a:lnTo>
                      <a:lnTo>
                        <a:pt x="45" y="69"/>
                      </a:lnTo>
                      <a:lnTo>
                        <a:pt x="23" y="11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11">
                  <a:extLst>
                    <a:ext uri="{FF2B5EF4-FFF2-40B4-BE49-F238E27FC236}">
                      <a16:creationId xmlns:a16="http://schemas.microsoft.com/office/drawing/2014/main" id="{5AC6993A-13F3-42B3-0557-152B4BEBB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815022"/>
                  <a:ext cx="78479" cy="362494"/>
                </a:xfrm>
                <a:custGeom>
                  <a:avLst/>
                  <a:gdLst>
                    <a:gd name="T0" fmla="*/ 0 w 21"/>
                    <a:gd name="T1" fmla="*/ 59 h 97"/>
                    <a:gd name="T2" fmla="*/ 21 w 21"/>
                    <a:gd name="T3" fmla="*/ 0 h 97"/>
                    <a:gd name="T4" fmla="*/ 21 w 21"/>
                    <a:gd name="T5" fmla="*/ 97 h 97"/>
                    <a:gd name="T6" fmla="*/ 0 w 21"/>
                    <a:gd name="T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7">
                      <a:moveTo>
                        <a:pt x="0" y="59"/>
                      </a:moveTo>
                      <a:lnTo>
                        <a:pt x="21" y="0"/>
                      </a:lnTo>
                      <a:lnTo>
                        <a:pt x="21" y="9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12">
                  <a:extLst>
                    <a:ext uri="{FF2B5EF4-FFF2-40B4-BE49-F238E27FC236}">
                      <a16:creationId xmlns:a16="http://schemas.microsoft.com/office/drawing/2014/main" id="{C40C4072-5C73-BDCB-BCED-7F9608F5F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0042" y="2564640"/>
                  <a:ext cx="467132" cy="949210"/>
                </a:xfrm>
                <a:custGeom>
                  <a:avLst/>
                  <a:gdLst>
                    <a:gd name="T0" fmla="*/ 33 w 125"/>
                    <a:gd name="T1" fmla="*/ 0 h 254"/>
                    <a:gd name="T2" fmla="*/ 0 w 125"/>
                    <a:gd name="T3" fmla="*/ 83 h 254"/>
                    <a:gd name="T4" fmla="*/ 54 w 125"/>
                    <a:gd name="T5" fmla="*/ 81 h 254"/>
                    <a:gd name="T6" fmla="*/ 12 w 125"/>
                    <a:gd name="T7" fmla="*/ 128 h 254"/>
                    <a:gd name="T8" fmla="*/ 123 w 125"/>
                    <a:gd name="T9" fmla="*/ 254 h 254"/>
                    <a:gd name="T10" fmla="*/ 125 w 125"/>
                    <a:gd name="T11" fmla="*/ 169 h 254"/>
                    <a:gd name="T12" fmla="*/ 33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33" y="0"/>
                      </a:moveTo>
                      <a:lnTo>
                        <a:pt x="0" y="83"/>
                      </a:lnTo>
                      <a:lnTo>
                        <a:pt x="54" y="81"/>
                      </a:lnTo>
                      <a:lnTo>
                        <a:pt x="12" y="128"/>
                      </a:lnTo>
                      <a:lnTo>
                        <a:pt x="123" y="254"/>
                      </a:lnTo>
                      <a:lnTo>
                        <a:pt x="125" y="16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13">
                  <a:extLst>
                    <a:ext uri="{FF2B5EF4-FFF2-40B4-BE49-F238E27FC236}">
                      <a16:creationId xmlns:a16="http://schemas.microsoft.com/office/drawing/2014/main" id="{CC76AED7-EF3A-56F7-A32B-3A03E77AA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9700" y="2564640"/>
                  <a:ext cx="467132" cy="949210"/>
                </a:xfrm>
                <a:custGeom>
                  <a:avLst/>
                  <a:gdLst>
                    <a:gd name="T0" fmla="*/ 92 w 125"/>
                    <a:gd name="T1" fmla="*/ 0 h 254"/>
                    <a:gd name="T2" fmla="*/ 125 w 125"/>
                    <a:gd name="T3" fmla="*/ 83 h 254"/>
                    <a:gd name="T4" fmla="*/ 71 w 125"/>
                    <a:gd name="T5" fmla="*/ 81 h 254"/>
                    <a:gd name="T6" fmla="*/ 113 w 125"/>
                    <a:gd name="T7" fmla="*/ 128 h 254"/>
                    <a:gd name="T8" fmla="*/ 0 w 125"/>
                    <a:gd name="T9" fmla="*/ 254 h 254"/>
                    <a:gd name="T10" fmla="*/ 0 w 125"/>
                    <a:gd name="T11" fmla="*/ 169 h 254"/>
                    <a:gd name="T12" fmla="*/ 92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92" y="0"/>
                      </a:moveTo>
                      <a:lnTo>
                        <a:pt x="125" y="83"/>
                      </a:lnTo>
                      <a:lnTo>
                        <a:pt x="71" y="81"/>
                      </a:lnTo>
                      <a:lnTo>
                        <a:pt x="113" y="128"/>
                      </a:lnTo>
                      <a:lnTo>
                        <a:pt x="0" y="254"/>
                      </a:lnTo>
                      <a:lnTo>
                        <a:pt x="0" y="16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14">
                  <a:extLst>
                    <a:ext uri="{FF2B5EF4-FFF2-40B4-BE49-F238E27FC236}">
                      <a16:creationId xmlns:a16="http://schemas.microsoft.com/office/drawing/2014/main" id="{51249267-A9B1-B79D-36C3-C904D211A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9726" y="3061667"/>
                  <a:ext cx="369969" cy="373704"/>
                </a:xfrm>
                <a:custGeom>
                  <a:avLst/>
                  <a:gdLst>
                    <a:gd name="T0" fmla="*/ 42 w 42"/>
                    <a:gd name="T1" fmla="*/ 14 h 42"/>
                    <a:gd name="T2" fmla="*/ 34 w 42"/>
                    <a:gd name="T3" fmla="*/ 7 h 42"/>
                    <a:gd name="T4" fmla="*/ 7 w 42"/>
                    <a:gd name="T5" fmla="*/ 8 h 42"/>
                    <a:gd name="T6" fmla="*/ 7 w 42"/>
                    <a:gd name="T7" fmla="*/ 8 h 42"/>
                    <a:gd name="T8" fmla="*/ 8 w 42"/>
                    <a:gd name="T9" fmla="*/ 35 h 42"/>
                    <a:gd name="T10" fmla="*/ 17 w 42"/>
                    <a:gd name="T11" fmla="*/ 42 h 42"/>
                    <a:gd name="T12" fmla="*/ 42 w 42"/>
                    <a:gd name="T13" fmla="*/ 1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2">
                      <a:moveTo>
                        <a:pt x="42" y="14"/>
                      </a:move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7" y="0"/>
                        <a:pt x="14" y="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0" y="16"/>
                        <a:pt x="1" y="28"/>
                        <a:pt x="8" y="3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15">
                  <a:extLst>
                    <a:ext uri="{FF2B5EF4-FFF2-40B4-BE49-F238E27FC236}">
                      <a16:creationId xmlns:a16="http://schemas.microsoft.com/office/drawing/2014/main" id="{CB4D00FA-9815-4B6A-5298-86BD2FE7A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3358" y="2919658"/>
                  <a:ext cx="257857" cy="239172"/>
                </a:xfrm>
                <a:custGeom>
                  <a:avLst/>
                  <a:gdLst>
                    <a:gd name="T0" fmla="*/ 2 w 29"/>
                    <a:gd name="T1" fmla="*/ 8 h 27"/>
                    <a:gd name="T2" fmla="*/ 1 w 29"/>
                    <a:gd name="T3" fmla="*/ 2 h 27"/>
                    <a:gd name="T4" fmla="*/ 7 w 29"/>
                    <a:gd name="T5" fmla="*/ 2 h 27"/>
                    <a:gd name="T6" fmla="*/ 27 w 29"/>
                    <a:gd name="T7" fmla="*/ 19 h 27"/>
                    <a:gd name="T8" fmla="*/ 27 w 29"/>
                    <a:gd name="T9" fmla="*/ 25 h 27"/>
                    <a:gd name="T10" fmla="*/ 22 w 29"/>
                    <a:gd name="T11" fmla="*/ 26 h 27"/>
                    <a:gd name="T12" fmla="*/ 2 w 29"/>
                    <a:gd name="T1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7">
                      <a:moveTo>
                        <a:pt x="2" y="8"/>
                      </a:move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21"/>
                        <a:pt x="29" y="23"/>
                        <a:pt x="27" y="25"/>
                      </a:cubicBezTo>
                      <a:cubicBezTo>
                        <a:pt x="26" y="27"/>
                        <a:pt x="23" y="27"/>
                        <a:pt x="22" y="26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16">
                  <a:extLst>
                    <a:ext uri="{FF2B5EF4-FFF2-40B4-BE49-F238E27FC236}">
                      <a16:creationId xmlns:a16="http://schemas.microsoft.com/office/drawing/2014/main" id="{37481DA9-7EEF-DA86-C8F9-290ABE0FE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736" y="2957031"/>
                  <a:ext cx="168168" cy="254120"/>
                </a:xfrm>
                <a:custGeom>
                  <a:avLst/>
                  <a:gdLst>
                    <a:gd name="T0" fmla="*/ 2 w 19"/>
                    <a:gd name="T1" fmla="*/ 7 h 29"/>
                    <a:gd name="T2" fmla="*/ 9 w 19"/>
                    <a:gd name="T3" fmla="*/ 4 h 29"/>
                    <a:gd name="T4" fmla="*/ 14 w 19"/>
                    <a:gd name="T5" fmla="*/ 10 h 29"/>
                    <a:gd name="T6" fmla="*/ 18 w 19"/>
                    <a:gd name="T7" fmla="*/ 23 h 29"/>
                    <a:gd name="T8" fmla="*/ 16 w 19"/>
                    <a:gd name="T9" fmla="*/ 28 h 29"/>
                    <a:gd name="T10" fmla="*/ 11 w 19"/>
                    <a:gd name="T11" fmla="*/ 26 h 29"/>
                    <a:gd name="T12" fmla="*/ 7 w 19"/>
                    <a:gd name="T13" fmla="*/ 15 h 29"/>
                    <a:gd name="T14" fmla="*/ 2 w 19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9">
                      <a:moveTo>
                        <a:pt x="2" y="7"/>
                      </a:moveTo>
                      <a:cubicBezTo>
                        <a:pt x="0" y="2"/>
                        <a:pt x="7" y="0"/>
                        <a:pt x="9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5"/>
                        <a:pt x="18" y="27"/>
                        <a:pt x="16" y="28"/>
                      </a:cubicBezTo>
                      <a:cubicBezTo>
                        <a:pt x="14" y="29"/>
                        <a:pt x="11" y="28"/>
                        <a:pt x="11" y="26"/>
                      </a:cubicBezTo>
                      <a:cubicBezTo>
                        <a:pt x="7" y="15"/>
                        <a:pt x="7" y="15"/>
                        <a:pt x="7" y="15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317">
                  <a:extLst>
                    <a:ext uri="{FF2B5EF4-FFF2-40B4-BE49-F238E27FC236}">
                      <a16:creationId xmlns:a16="http://schemas.microsoft.com/office/drawing/2014/main" id="{49B0A087-3902-26E4-6F5D-BBE5FC5CC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3197" y="4212677"/>
                  <a:ext cx="627824" cy="302702"/>
                </a:xfrm>
                <a:custGeom>
                  <a:avLst/>
                  <a:gdLst>
                    <a:gd name="T0" fmla="*/ 23 w 71"/>
                    <a:gd name="T1" fmla="*/ 0 h 34"/>
                    <a:gd name="T2" fmla="*/ 49 w 71"/>
                    <a:gd name="T3" fmla="*/ 0 h 34"/>
                    <a:gd name="T4" fmla="*/ 49 w 71"/>
                    <a:gd name="T5" fmla="*/ 0 h 34"/>
                    <a:gd name="T6" fmla="*/ 49 w 71"/>
                    <a:gd name="T7" fmla="*/ 0 h 34"/>
                    <a:gd name="T8" fmla="*/ 65 w 71"/>
                    <a:gd name="T9" fmla="*/ 7 h 34"/>
                    <a:gd name="T10" fmla="*/ 71 w 71"/>
                    <a:gd name="T11" fmla="*/ 22 h 34"/>
                    <a:gd name="T12" fmla="*/ 71 w 71"/>
                    <a:gd name="T13" fmla="*/ 22 h 34"/>
                    <a:gd name="T14" fmla="*/ 71 w 71"/>
                    <a:gd name="T15" fmla="*/ 22 h 34"/>
                    <a:gd name="T16" fmla="*/ 71 w 71"/>
                    <a:gd name="T17" fmla="*/ 34 h 34"/>
                    <a:gd name="T18" fmla="*/ 62 w 71"/>
                    <a:gd name="T19" fmla="*/ 34 h 34"/>
                    <a:gd name="T20" fmla="*/ 62 w 71"/>
                    <a:gd name="T21" fmla="*/ 22 h 34"/>
                    <a:gd name="T22" fmla="*/ 62 w 71"/>
                    <a:gd name="T23" fmla="*/ 22 h 34"/>
                    <a:gd name="T24" fmla="*/ 62 w 71"/>
                    <a:gd name="T25" fmla="*/ 22 h 34"/>
                    <a:gd name="T26" fmla="*/ 58 w 71"/>
                    <a:gd name="T27" fmla="*/ 14 h 34"/>
                    <a:gd name="T28" fmla="*/ 49 w 71"/>
                    <a:gd name="T29" fmla="*/ 10 h 34"/>
                    <a:gd name="T30" fmla="*/ 49 w 71"/>
                    <a:gd name="T31" fmla="*/ 10 h 34"/>
                    <a:gd name="T32" fmla="*/ 49 w 71"/>
                    <a:gd name="T33" fmla="*/ 10 h 34"/>
                    <a:gd name="T34" fmla="*/ 23 w 71"/>
                    <a:gd name="T35" fmla="*/ 10 h 34"/>
                    <a:gd name="T36" fmla="*/ 23 w 71"/>
                    <a:gd name="T37" fmla="*/ 10 h 34"/>
                    <a:gd name="T38" fmla="*/ 23 w 71"/>
                    <a:gd name="T39" fmla="*/ 10 h 34"/>
                    <a:gd name="T40" fmla="*/ 14 w 71"/>
                    <a:gd name="T41" fmla="*/ 14 h 34"/>
                    <a:gd name="T42" fmla="*/ 10 w 71"/>
                    <a:gd name="T43" fmla="*/ 22 h 34"/>
                    <a:gd name="T44" fmla="*/ 10 w 71"/>
                    <a:gd name="T45" fmla="*/ 22 h 34"/>
                    <a:gd name="T46" fmla="*/ 10 w 71"/>
                    <a:gd name="T47" fmla="*/ 22 h 34"/>
                    <a:gd name="T48" fmla="*/ 10 w 71"/>
                    <a:gd name="T49" fmla="*/ 34 h 34"/>
                    <a:gd name="T50" fmla="*/ 0 w 71"/>
                    <a:gd name="T51" fmla="*/ 34 h 34"/>
                    <a:gd name="T52" fmla="*/ 0 w 71"/>
                    <a:gd name="T53" fmla="*/ 22 h 34"/>
                    <a:gd name="T54" fmla="*/ 0 w 71"/>
                    <a:gd name="T55" fmla="*/ 22 h 34"/>
                    <a:gd name="T56" fmla="*/ 0 w 71"/>
                    <a:gd name="T57" fmla="*/ 22 h 34"/>
                    <a:gd name="T58" fmla="*/ 7 w 71"/>
                    <a:gd name="T59" fmla="*/ 7 h 34"/>
                    <a:gd name="T60" fmla="*/ 23 w 71"/>
                    <a:gd name="T61" fmla="*/ 0 h 34"/>
                    <a:gd name="T62" fmla="*/ 23 w 71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34">
                      <a:moveTo>
                        <a:pt x="23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5" y="0"/>
                        <a:pt x="61" y="3"/>
                        <a:pt x="65" y="7"/>
                      </a:cubicBezTo>
                      <a:cubicBezTo>
                        <a:pt x="69" y="11"/>
                        <a:pt x="71" y="16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19"/>
                        <a:pt x="60" y="16"/>
                        <a:pt x="58" y="14"/>
                      </a:cubicBezTo>
                      <a:cubicBezTo>
                        <a:pt x="56" y="11"/>
                        <a:pt x="53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4" y="14"/>
                      </a:cubicBezTo>
                      <a:cubicBezTo>
                        <a:pt x="11" y="16"/>
                        <a:pt x="10" y="19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3" y="11"/>
                        <a:pt x="7" y="7"/>
                      </a:cubicBezTo>
                      <a:cubicBezTo>
                        <a:pt x="11" y="3"/>
                        <a:pt x="17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7C7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319">
                  <a:extLst>
                    <a:ext uri="{FF2B5EF4-FFF2-40B4-BE49-F238E27FC236}">
                      <a16:creationId xmlns:a16="http://schemas.microsoft.com/office/drawing/2014/main" id="{FD844E42-A45D-03BA-B287-4171DB894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9389" y="4470534"/>
                  <a:ext cx="1322914" cy="982844"/>
                </a:xfrm>
                <a:prstGeom prst="rect">
                  <a:avLst/>
                </a:pr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320">
                  <a:extLst>
                    <a:ext uri="{FF2B5EF4-FFF2-40B4-BE49-F238E27FC236}">
                      <a16:creationId xmlns:a16="http://schemas.microsoft.com/office/drawing/2014/main" id="{ED24F06D-683B-B59E-081E-A3B6422C0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9389" y="4515379"/>
                  <a:ext cx="1322914" cy="646510"/>
                </a:xfrm>
                <a:custGeom>
                  <a:avLst/>
                  <a:gdLst>
                    <a:gd name="T0" fmla="*/ 354 w 354"/>
                    <a:gd name="T1" fmla="*/ 0 h 173"/>
                    <a:gd name="T2" fmla="*/ 354 w 354"/>
                    <a:gd name="T3" fmla="*/ 133 h 173"/>
                    <a:gd name="T4" fmla="*/ 182 w 354"/>
                    <a:gd name="T5" fmla="*/ 173 h 173"/>
                    <a:gd name="T6" fmla="*/ 0 w 354"/>
                    <a:gd name="T7" fmla="*/ 133 h 173"/>
                    <a:gd name="T8" fmla="*/ 0 w 354"/>
                    <a:gd name="T9" fmla="*/ 0 h 173"/>
                    <a:gd name="T10" fmla="*/ 354 w 354"/>
                    <a:gd name="T11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4" h="173">
                      <a:moveTo>
                        <a:pt x="354" y="0"/>
                      </a:moveTo>
                      <a:lnTo>
                        <a:pt x="354" y="133"/>
                      </a:lnTo>
                      <a:lnTo>
                        <a:pt x="182" y="173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420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321">
                  <a:extLst>
                    <a:ext uri="{FF2B5EF4-FFF2-40B4-BE49-F238E27FC236}">
                      <a16:creationId xmlns:a16="http://schemas.microsoft.com/office/drawing/2014/main" id="{EEF1EAE5-E213-7CA3-427D-38DAE3D7F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2018" y="4451848"/>
                  <a:ext cx="1397655" cy="683881"/>
                </a:xfrm>
                <a:custGeom>
                  <a:avLst/>
                  <a:gdLst>
                    <a:gd name="T0" fmla="*/ 0 w 374"/>
                    <a:gd name="T1" fmla="*/ 0 h 183"/>
                    <a:gd name="T2" fmla="*/ 374 w 374"/>
                    <a:gd name="T3" fmla="*/ 0 h 183"/>
                    <a:gd name="T4" fmla="*/ 374 w 374"/>
                    <a:gd name="T5" fmla="*/ 140 h 183"/>
                    <a:gd name="T6" fmla="*/ 194 w 374"/>
                    <a:gd name="T7" fmla="*/ 183 h 183"/>
                    <a:gd name="T8" fmla="*/ 0 w 374"/>
                    <a:gd name="T9" fmla="*/ 140 h 183"/>
                    <a:gd name="T10" fmla="*/ 0 w 374"/>
                    <a:gd name="T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183">
                      <a:moveTo>
                        <a:pt x="0" y="0"/>
                      </a:moveTo>
                      <a:lnTo>
                        <a:pt x="374" y="0"/>
                      </a:lnTo>
                      <a:lnTo>
                        <a:pt x="374" y="140"/>
                      </a:lnTo>
                      <a:lnTo>
                        <a:pt x="194" y="183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322">
                  <a:extLst>
                    <a:ext uri="{FF2B5EF4-FFF2-40B4-BE49-F238E27FC236}">
                      <a16:creationId xmlns:a16="http://schemas.microsoft.com/office/drawing/2014/main" id="{15260207-E124-24EC-BA85-A85D150C4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149482" cy="14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323">
                  <a:extLst>
                    <a:ext uri="{FF2B5EF4-FFF2-40B4-BE49-F238E27FC236}">
                      <a16:creationId xmlns:a16="http://schemas.microsoft.com/office/drawing/2014/main" id="{63112907-8C2A-70E1-2EDE-B20ED2836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78479" cy="149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324">
                  <a:extLst>
                    <a:ext uri="{FF2B5EF4-FFF2-40B4-BE49-F238E27FC236}">
                      <a16:creationId xmlns:a16="http://schemas.microsoft.com/office/drawing/2014/main" id="{A72F8836-0880-72CC-D722-27C4A9D97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6520" y="4089356"/>
                  <a:ext cx="362495" cy="291490"/>
                </a:xfrm>
                <a:custGeom>
                  <a:avLst/>
                  <a:gdLst>
                    <a:gd name="T0" fmla="*/ 40 w 41"/>
                    <a:gd name="T1" fmla="*/ 0 h 33"/>
                    <a:gd name="T2" fmla="*/ 40 w 41"/>
                    <a:gd name="T3" fmla="*/ 11 h 33"/>
                    <a:gd name="T4" fmla="*/ 21 w 41"/>
                    <a:gd name="T5" fmla="*/ 32 h 33"/>
                    <a:gd name="T6" fmla="*/ 21 w 41"/>
                    <a:gd name="T7" fmla="*/ 32 h 33"/>
                    <a:gd name="T8" fmla="*/ 1 w 41"/>
                    <a:gd name="T9" fmla="*/ 14 h 33"/>
                    <a:gd name="T10" fmla="*/ 0 w 41"/>
                    <a:gd name="T11" fmla="*/ 2 h 33"/>
                    <a:gd name="T12" fmla="*/ 40 w 4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0" y="0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22"/>
                        <a:pt x="32" y="31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11" y="33"/>
                        <a:pt x="1" y="24"/>
                        <a:pt x="1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49BC2137-EDC4-08AB-0F00-F331EA31E5E5}"/>
              </a:ext>
            </a:extLst>
          </p:cNvPr>
          <p:cNvSpPr/>
          <p:nvPr/>
        </p:nvSpPr>
        <p:spPr>
          <a:xfrm>
            <a:off x="3164211" y="5321793"/>
            <a:ext cx="2316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㈜시우산업 서산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사업장 서산시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음암면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3" name="Group 1">
            <a:extLst>
              <a:ext uri="{FF2B5EF4-FFF2-40B4-BE49-F238E27FC236}">
                <a16:creationId xmlns:a16="http://schemas.microsoft.com/office/drawing/2014/main" id="{3132178A-F084-0CCD-271C-699A0496C737}"/>
              </a:ext>
            </a:extLst>
          </p:cNvPr>
          <p:cNvGrpSpPr/>
          <p:nvPr/>
        </p:nvGrpSpPr>
        <p:grpSpPr>
          <a:xfrm>
            <a:off x="5792000" y="2581207"/>
            <a:ext cx="2192040" cy="2664158"/>
            <a:chOff x="995863" y="1818530"/>
            <a:chExt cx="2192040" cy="2664158"/>
          </a:xfrm>
        </p:grpSpPr>
        <p:grpSp>
          <p:nvGrpSpPr>
            <p:cNvPr id="84" name="Group 23">
              <a:extLst>
                <a:ext uri="{FF2B5EF4-FFF2-40B4-BE49-F238E27FC236}">
                  <a16:creationId xmlns:a16="http://schemas.microsoft.com/office/drawing/2014/main" id="{2B867D84-5924-C56E-8BB6-5755FEAFB26A}"/>
                </a:ext>
              </a:extLst>
            </p:cNvPr>
            <p:cNvGrpSpPr/>
            <p:nvPr/>
          </p:nvGrpSpPr>
          <p:grpSpPr>
            <a:xfrm>
              <a:off x="995863" y="1877005"/>
              <a:ext cx="825403" cy="2605683"/>
              <a:chOff x="6689395" y="3296992"/>
              <a:chExt cx="842015" cy="2658124"/>
            </a:xfrm>
          </p:grpSpPr>
          <p:grpSp>
            <p:nvGrpSpPr>
              <p:cNvPr id="271" name="Group 24">
                <a:extLst>
                  <a:ext uri="{FF2B5EF4-FFF2-40B4-BE49-F238E27FC236}">
                    <a16:creationId xmlns:a16="http://schemas.microsoft.com/office/drawing/2014/main" id="{23534A22-03BF-8E33-3436-A47C784E3425}"/>
                  </a:ext>
                </a:extLst>
              </p:cNvPr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296" name="Freeform 65">
                  <a:extLst>
                    <a:ext uri="{FF2B5EF4-FFF2-40B4-BE49-F238E27FC236}">
                      <a16:creationId xmlns:a16="http://schemas.microsoft.com/office/drawing/2014/main" id="{042AE861-B70D-B79F-3129-E213418D4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avLst/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66">
                  <a:extLst>
                    <a:ext uri="{FF2B5EF4-FFF2-40B4-BE49-F238E27FC236}">
                      <a16:creationId xmlns:a16="http://schemas.microsoft.com/office/drawing/2014/main" id="{58BE53F9-FD8F-E691-1C59-8D778E28F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avLst/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64">
                  <a:extLst>
                    <a:ext uri="{FF2B5EF4-FFF2-40B4-BE49-F238E27FC236}">
                      <a16:creationId xmlns:a16="http://schemas.microsoft.com/office/drawing/2014/main" id="{2FF69E7B-B0EB-0BBA-5759-C2387639D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64">
                  <a:extLst>
                    <a:ext uri="{FF2B5EF4-FFF2-40B4-BE49-F238E27FC236}">
                      <a16:creationId xmlns:a16="http://schemas.microsoft.com/office/drawing/2014/main" id="{BF6AA5D0-DC66-9F70-20CD-B2B8CE3CE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" name="Freeform 67">
                <a:extLst>
                  <a:ext uri="{FF2B5EF4-FFF2-40B4-BE49-F238E27FC236}">
                    <a16:creationId xmlns:a16="http://schemas.microsoft.com/office/drawing/2014/main" id="{F1FB5C64-3FF4-1508-6F51-DC2AA4EAA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701" y="5828538"/>
                <a:ext cx="174274" cy="126578"/>
              </a:xfrm>
              <a:custGeom>
                <a:avLst/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68">
                <a:extLst>
                  <a:ext uri="{FF2B5EF4-FFF2-40B4-BE49-F238E27FC236}">
                    <a16:creationId xmlns:a16="http://schemas.microsoft.com/office/drawing/2014/main" id="{09E07167-477A-E9CF-45E8-2FD280F88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147" y="5828538"/>
                <a:ext cx="168770" cy="126578"/>
              </a:xfrm>
              <a:custGeom>
                <a:avLst/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9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9">
                <a:extLst>
                  <a:ext uri="{FF2B5EF4-FFF2-40B4-BE49-F238E27FC236}">
                    <a16:creationId xmlns:a16="http://schemas.microsoft.com/office/drawing/2014/main" id="{84D21027-37A2-9E82-459F-F88030C46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567" y="4122496"/>
                <a:ext cx="254990" cy="427428"/>
              </a:xfrm>
              <a:custGeom>
                <a:avLst/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70">
                <a:extLst>
                  <a:ext uri="{FF2B5EF4-FFF2-40B4-BE49-F238E27FC236}">
                    <a16:creationId xmlns:a16="http://schemas.microsoft.com/office/drawing/2014/main" id="{401675A5-583F-B47F-8E73-056EEFB43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644" y="4045449"/>
                <a:ext cx="308188" cy="686086"/>
              </a:xfrm>
              <a:custGeom>
                <a:avLst/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71">
                <a:extLst>
                  <a:ext uri="{FF2B5EF4-FFF2-40B4-BE49-F238E27FC236}">
                    <a16:creationId xmlns:a16="http://schemas.microsoft.com/office/drawing/2014/main" id="{33C178BC-ADE7-D798-9667-849B4C6A8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469" y="4045449"/>
                <a:ext cx="291679" cy="686086"/>
              </a:xfrm>
              <a:custGeom>
                <a:avLst/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72">
                <a:extLst>
                  <a:ext uri="{FF2B5EF4-FFF2-40B4-BE49-F238E27FC236}">
                    <a16:creationId xmlns:a16="http://schemas.microsoft.com/office/drawing/2014/main" id="{577B3402-7D68-13C6-C131-80B9D59AF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5" y="3296992"/>
                <a:ext cx="832842" cy="834677"/>
              </a:xfrm>
              <a:custGeom>
                <a:avLst/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3">
                <a:extLst>
                  <a:ext uri="{FF2B5EF4-FFF2-40B4-BE49-F238E27FC236}">
                    <a16:creationId xmlns:a16="http://schemas.microsoft.com/office/drawing/2014/main" id="{FA7B509B-0580-31BC-6A77-4A9793849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5" y="3296992"/>
                <a:ext cx="420091" cy="643894"/>
              </a:xfrm>
              <a:custGeom>
                <a:avLst/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4">
                <a:extLst>
                  <a:ext uri="{FF2B5EF4-FFF2-40B4-BE49-F238E27FC236}">
                    <a16:creationId xmlns:a16="http://schemas.microsoft.com/office/drawing/2014/main" id="{1FEB8884-F0B2-8220-E30C-0FBCB0DFE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40885"/>
                <a:ext cx="221970" cy="339375"/>
              </a:xfrm>
              <a:custGeom>
                <a:avLst/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75">
                <a:extLst>
                  <a:ext uri="{FF2B5EF4-FFF2-40B4-BE49-F238E27FC236}">
                    <a16:creationId xmlns:a16="http://schemas.microsoft.com/office/drawing/2014/main" id="{30BFA702-850E-B7BD-C46C-0980CA59E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35382"/>
                <a:ext cx="225638" cy="183445"/>
              </a:xfrm>
              <a:custGeom>
                <a:avLst/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76">
                <a:extLst>
                  <a:ext uri="{FF2B5EF4-FFF2-40B4-BE49-F238E27FC236}">
                    <a16:creationId xmlns:a16="http://schemas.microsoft.com/office/drawing/2014/main" id="{E7CDD87E-EEB2-570D-25F6-C0E72B782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079" y="3935382"/>
                <a:ext cx="117405" cy="183445"/>
              </a:xfrm>
              <a:custGeom>
                <a:avLst/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77">
                <a:extLst>
                  <a:ext uri="{FF2B5EF4-FFF2-40B4-BE49-F238E27FC236}">
                    <a16:creationId xmlns:a16="http://schemas.microsoft.com/office/drawing/2014/main" id="{F9CD665A-8118-82A9-4738-E82E7CB08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093" y="3935382"/>
                <a:ext cx="183445" cy="117405"/>
              </a:xfrm>
              <a:custGeom>
                <a:avLst/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78">
                <a:extLst>
                  <a:ext uri="{FF2B5EF4-FFF2-40B4-BE49-F238E27FC236}">
                    <a16:creationId xmlns:a16="http://schemas.microsoft.com/office/drawing/2014/main" id="{877AA3AB-35F2-C826-381D-1E8332BEA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093" y="3935382"/>
                <a:ext cx="95392" cy="113736"/>
              </a:xfrm>
              <a:custGeom>
                <a:avLst/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80">
                <a:extLst>
                  <a:ext uri="{FF2B5EF4-FFF2-40B4-BE49-F238E27FC236}">
                    <a16:creationId xmlns:a16="http://schemas.microsoft.com/office/drawing/2014/main" id="{5DC53B4F-6471-3F1D-2EEC-B161FD323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27" y="4232563"/>
                <a:ext cx="425593" cy="491634"/>
              </a:xfrm>
              <a:custGeom>
                <a:avLst/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81">
                <a:extLst>
                  <a:ext uri="{FF2B5EF4-FFF2-40B4-BE49-F238E27FC236}">
                    <a16:creationId xmlns:a16="http://schemas.microsoft.com/office/drawing/2014/main" id="{48263D38-89C4-D6D7-D483-841BD27FE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456" y="4214219"/>
                <a:ext cx="425593" cy="495303"/>
              </a:xfrm>
              <a:custGeom>
                <a:avLst/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82">
                <a:extLst>
                  <a:ext uri="{FF2B5EF4-FFF2-40B4-BE49-F238E27FC236}">
                    <a16:creationId xmlns:a16="http://schemas.microsoft.com/office/drawing/2014/main" id="{AA79FC81-6545-08D1-AC6C-503B86C59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861" y="4271086"/>
                <a:ext cx="308188" cy="438435"/>
              </a:xfrm>
              <a:custGeom>
                <a:avLst/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83">
                <a:extLst>
                  <a:ext uri="{FF2B5EF4-FFF2-40B4-BE49-F238E27FC236}">
                    <a16:creationId xmlns:a16="http://schemas.microsoft.com/office/drawing/2014/main" id="{CB9DBB3E-340C-784E-A27B-8B2E26995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814" y="3465762"/>
                <a:ext cx="554005" cy="665907"/>
              </a:xfrm>
              <a:custGeom>
                <a:avLst/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84">
                <a:extLst>
                  <a:ext uri="{FF2B5EF4-FFF2-40B4-BE49-F238E27FC236}">
                    <a16:creationId xmlns:a16="http://schemas.microsoft.com/office/drawing/2014/main" id="{F6A26CC6-924F-EBD0-FBF8-D3DAA0B5E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814" y="3465762"/>
                <a:ext cx="280672" cy="570516"/>
              </a:xfrm>
              <a:custGeom>
                <a:avLst/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85">
                <a:extLst>
                  <a:ext uri="{FF2B5EF4-FFF2-40B4-BE49-F238E27FC236}">
                    <a16:creationId xmlns:a16="http://schemas.microsoft.com/office/drawing/2014/main" id="{0BE335F6-CC19-BF04-2A0E-25C036F1F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587" y="3408893"/>
                <a:ext cx="698928" cy="313692"/>
              </a:xfrm>
              <a:custGeom>
                <a:avLst/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86">
                <a:extLst>
                  <a:ext uri="{FF2B5EF4-FFF2-40B4-BE49-F238E27FC236}">
                    <a16:creationId xmlns:a16="http://schemas.microsoft.com/office/drawing/2014/main" id="{8B48CB8F-B2E7-E46D-075B-5C10DE642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587" y="3408893"/>
                <a:ext cx="377898" cy="310023"/>
              </a:xfrm>
              <a:custGeom>
                <a:avLst/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87">
                <a:extLst>
                  <a:ext uri="{FF2B5EF4-FFF2-40B4-BE49-F238E27FC236}">
                    <a16:creationId xmlns:a16="http://schemas.microsoft.com/office/drawing/2014/main" id="{C3E7F82F-CB27-7ED8-9EFD-1F9D0ECED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8076" y="4122496"/>
                <a:ext cx="260492" cy="427428"/>
              </a:xfrm>
              <a:custGeom>
                <a:avLst/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88">
                <a:extLst>
                  <a:ext uri="{FF2B5EF4-FFF2-40B4-BE49-F238E27FC236}">
                    <a16:creationId xmlns:a16="http://schemas.microsoft.com/office/drawing/2014/main" id="{51C7918B-C5FE-45FE-0278-C211E9A28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0805" y="4419678"/>
                <a:ext cx="165101" cy="324699"/>
              </a:xfrm>
              <a:custGeom>
                <a:avLst/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89">
                <a:extLst>
                  <a:ext uri="{FF2B5EF4-FFF2-40B4-BE49-F238E27FC236}">
                    <a16:creationId xmlns:a16="http://schemas.microsoft.com/office/drawing/2014/main" id="{96C099E1-54A4-6B3B-608F-CA1157D9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905" y="4375651"/>
                <a:ext cx="339375" cy="282506"/>
              </a:xfrm>
              <a:custGeom>
                <a:avLst/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90">
                <a:extLst>
                  <a:ext uri="{FF2B5EF4-FFF2-40B4-BE49-F238E27FC236}">
                    <a16:creationId xmlns:a16="http://schemas.microsoft.com/office/drawing/2014/main" id="{647D5C20-A94E-E176-D1B8-3F74C1B0A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570" y="4531579"/>
                <a:ext cx="152260" cy="161432"/>
              </a:xfrm>
              <a:custGeom>
                <a:avLst/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91">
                <a:extLst>
                  <a:ext uri="{FF2B5EF4-FFF2-40B4-BE49-F238E27FC236}">
                    <a16:creationId xmlns:a16="http://schemas.microsoft.com/office/drawing/2014/main" id="{4A6344CD-D4CF-20DE-10B2-582493106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9150" y="4737038"/>
                <a:ext cx="152260" cy="111902"/>
              </a:xfrm>
              <a:custGeom>
                <a:avLst/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161">
              <a:extLst>
                <a:ext uri="{FF2B5EF4-FFF2-40B4-BE49-F238E27FC236}">
                  <a16:creationId xmlns:a16="http://schemas.microsoft.com/office/drawing/2014/main" id="{654E7C5A-A0DA-9683-7366-B49B65523665}"/>
                </a:ext>
              </a:extLst>
            </p:cNvPr>
            <p:cNvGrpSpPr/>
            <p:nvPr/>
          </p:nvGrpSpPr>
          <p:grpSpPr>
            <a:xfrm flipH="1">
              <a:off x="1791138" y="1818530"/>
              <a:ext cx="1396765" cy="2639666"/>
              <a:chOff x="8199726" y="980132"/>
              <a:chExt cx="2899947" cy="5325290"/>
            </a:xfrm>
          </p:grpSpPr>
          <p:sp>
            <p:nvSpPr>
              <p:cNvPr id="86" name="Freeform 303">
                <a:extLst>
                  <a:ext uri="{FF2B5EF4-FFF2-40B4-BE49-F238E27FC236}">
                    <a16:creationId xmlns:a16="http://schemas.microsoft.com/office/drawing/2014/main" id="{9F0CE7C6-8460-B200-AD65-7D472A41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2045" y="3106512"/>
                <a:ext cx="930525" cy="762357"/>
              </a:xfrm>
              <a:custGeom>
                <a:avLst/>
                <a:gdLst>
                  <a:gd name="T0" fmla="*/ 65 w 105"/>
                  <a:gd name="T1" fmla="*/ 86 h 86"/>
                  <a:gd name="T2" fmla="*/ 8 w 105"/>
                  <a:gd name="T3" fmla="*/ 34 h 86"/>
                  <a:gd name="T4" fmla="*/ 7 w 105"/>
                  <a:gd name="T5" fmla="*/ 8 h 86"/>
                  <a:gd name="T6" fmla="*/ 7 w 105"/>
                  <a:gd name="T7" fmla="*/ 8 h 86"/>
                  <a:gd name="T8" fmla="*/ 33 w 105"/>
                  <a:gd name="T9" fmla="*/ 7 h 86"/>
                  <a:gd name="T10" fmla="*/ 105 w 105"/>
                  <a:gd name="T11" fmla="*/ 72 h 86"/>
                  <a:gd name="T12" fmla="*/ 101 w 105"/>
                  <a:gd name="T13" fmla="*/ 76 h 86"/>
                  <a:gd name="T14" fmla="*/ 65 w 105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86">
                    <a:moveTo>
                      <a:pt x="65" y="86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0" y="27"/>
                      <a:pt x="0" y="15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0"/>
                      <a:pt x="26" y="0"/>
                      <a:pt x="33" y="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1" y="76"/>
                      <a:pt x="101" y="76"/>
                      <a:pt x="101" y="76"/>
                    </a:cubicBez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7" name="Group 163">
                <a:extLst>
                  <a:ext uri="{FF2B5EF4-FFF2-40B4-BE49-F238E27FC236}">
                    <a16:creationId xmlns:a16="http://schemas.microsoft.com/office/drawing/2014/main" id="{18C02353-A8EC-AA12-D653-01CA576AC0B4}"/>
                  </a:ext>
                </a:extLst>
              </p:cNvPr>
              <p:cNvGrpSpPr/>
              <p:nvPr/>
            </p:nvGrpSpPr>
            <p:grpSpPr>
              <a:xfrm>
                <a:off x="8199726" y="980132"/>
                <a:ext cx="2899947" cy="5325290"/>
                <a:chOff x="8199726" y="980132"/>
                <a:chExt cx="2899947" cy="5325290"/>
              </a:xfrm>
            </p:grpSpPr>
            <p:sp>
              <p:nvSpPr>
                <p:cNvPr id="88" name="Freeform 282">
                  <a:extLst>
                    <a:ext uri="{FF2B5EF4-FFF2-40B4-BE49-F238E27FC236}">
                      <a16:creationId xmlns:a16="http://schemas.microsoft.com/office/drawing/2014/main" id="{62269A2F-A4AB-5856-B6FB-444E13DA2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1061321" cy="1887208"/>
                </a:xfrm>
                <a:custGeom>
                  <a:avLst/>
                  <a:gdLst>
                    <a:gd name="T0" fmla="*/ 31 w 120"/>
                    <a:gd name="T1" fmla="*/ 0 h 213"/>
                    <a:gd name="T2" fmla="*/ 31 w 120"/>
                    <a:gd name="T3" fmla="*/ 0 h 213"/>
                    <a:gd name="T4" fmla="*/ 33 w 120"/>
                    <a:gd name="T5" fmla="*/ 0 h 213"/>
                    <a:gd name="T6" fmla="*/ 88 w 120"/>
                    <a:gd name="T7" fmla="*/ 0 h 213"/>
                    <a:gd name="T8" fmla="*/ 90 w 120"/>
                    <a:gd name="T9" fmla="*/ 0 h 213"/>
                    <a:gd name="T10" fmla="*/ 90 w 120"/>
                    <a:gd name="T11" fmla="*/ 0 h 213"/>
                    <a:gd name="T12" fmla="*/ 92 w 120"/>
                    <a:gd name="T13" fmla="*/ 0 h 213"/>
                    <a:gd name="T14" fmla="*/ 120 w 120"/>
                    <a:gd name="T15" fmla="*/ 0 h 213"/>
                    <a:gd name="T16" fmla="*/ 120 w 120"/>
                    <a:gd name="T17" fmla="*/ 7 h 213"/>
                    <a:gd name="T18" fmla="*/ 120 w 120"/>
                    <a:gd name="T19" fmla="*/ 8 h 213"/>
                    <a:gd name="T20" fmla="*/ 120 w 120"/>
                    <a:gd name="T21" fmla="*/ 211 h 213"/>
                    <a:gd name="T22" fmla="*/ 120 w 120"/>
                    <a:gd name="T23" fmla="*/ 213 h 213"/>
                    <a:gd name="T24" fmla="*/ 62 w 120"/>
                    <a:gd name="T25" fmla="*/ 213 h 213"/>
                    <a:gd name="T26" fmla="*/ 62 w 120"/>
                    <a:gd name="T27" fmla="*/ 211 h 213"/>
                    <a:gd name="T28" fmla="*/ 62 w 120"/>
                    <a:gd name="T29" fmla="*/ 90 h 213"/>
                    <a:gd name="T30" fmla="*/ 62 w 120"/>
                    <a:gd name="T31" fmla="*/ 89 h 213"/>
                    <a:gd name="T32" fmla="*/ 62 w 120"/>
                    <a:gd name="T33" fmla="*/ 39 h 213"/>
                    <a:gd name="T34" fmla="*/ 60 w 120"/>
                    <a:gd name="T35" fmla="*/ 34 h 213"/>
                    <a:gd name="T36" fmla="*/ 60 w 120"/>
                    <a:gd name="T37" fmla="*/ 34 h 213"/>
                    <a:gd name="T38" fmla="*/ 58 w 120"/>
                    <a:gd name="T39" fmla="*/ 38 h 213"/>
                    <a:gd name="T40" fmla="*/ 58 w 120"/>
                    <a:gd name="T41" fmla="*/ 38 h 213"/>
                    <a:gd name="T42" fmla="*/ 58 w 120"/>
                    <a:gd name="T43" fmla="*/ 211 h 213"/>
                    <a:gd name="T44" fmla="*/ 58 w 120"/>
                    <a:gd name="T45" fmla="*/ 213 h 213"/>
                    <a:gd name="T46" fmla="*/ 1 w 120"/>
                    <a:gd name="T47" fmla="*/ 213 h 213"/>
                    <a:gd name="T48" fmla="*/ 0 w 120"/>
                    <a:gd name="T49" fmla="*/ 211 h 213"/>
                    <a:gd name="T50" fmla="*/ 0 w 120"/>
                    <a:gd name="T51" fmla="*/ 5 h 213"/>
                    <a:gd name="T52" fmla="*/ 1 w 120"/>
                    <a:gd name="T53" fmla="*/ 4 h 213"/>
                    <a:gd name="T54" fmla="*/ 1 w 120"/>
                    <a:gd name="T55" fmla="*/ 0 h 213"/>
                    <a:gd name="T56" fmla="*/ 29 w 120"/>
                    <a:gd name="T57" fmla="*/ 0 h 213"/>
                    <a:gd name="T58" fmla="*/ 31 w 120"/>
                    <a:gd name="T5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9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1" y="0"/>
                        <a:pt x="91" y="0"/>
                        <a:pt x="9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8"/>
                        <a:pt x="120" y="8"/>
                      </a:cubicBezTo>
                      <a:cubicBezTo>
                        <a:pt x="120" y="211"/>
                        <a:pt x="120" y="211"/>
                        <a:pt x="120" y="211"/>
                      </a:cubicBezTo>
                      <a:cubicBezTo>
                        <a:pt x="120" y="212"/>
                        <a:pt x="120" y="212"/>
                        <a:pt x="120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2" y="212"/>
                        <a:pt x="62" y="212"/>
                        <a:pt x="62" y="211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2" y="90"/>
                        <a:pt x="62" y="89"/>
                        <a:pt x="62" y="89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62" y="36"/>
                        <a:pt x="63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83">
                  <a:extLst>
                    <a:ext uri="{FF2B5EF4-FFF2-40B4-BE49-F238E27FC236}">
                      <a16:creationId xmlns:a16="http://schemas.microsoft.com/office/drawing/2014/main" id="{6FBF4070-702D-3D23-335D-C540EDE35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6513" y="4328525"/>
                  <a:ext cx="530660" cy="1887208"/>
                </a:xfrm>
                <a:custGeom>
                  <a:avLst/>
                  <a:gdLst>
                    <a:gd name="T0" fmla="*/ 31 w 60"/>
                    <a:gd name="T1" fmla="*/ 0 h 213"/>
                    <a:gd name="T2" fmla="*/ 31 w 60"/>
                    <a:gd name="T3" fmla="*/ 0 h 213"/>
                    <a:gd name="T4" fmla="*/ 33 w 60"/>
                    <a:gd name="T5" fmla="*/ 0 h 213"/>
                    <a:gd name="T6" fmla="*/ 60 w 60"/>
                    <a:gd name="T7" fmla="*/ 0 h 213"/>
                    <a:gd name="T8" fmla="*/ 60 w 60"/>
                    <a:gd name="T9" fmla="*/ 34 h 213"/>
                    <a:gd name="T10" fmla="*/ 60 w 60"/>
                    <a:gd name="T11" fmla="*/ 34 h 213"/>
                    <a:gd name="T12" fmla="*/ 60 w 60"/>
                    <a:gd name="T13" fmla="*/ 34 h 213"/>
                    <a:gd name="T14" fmla="*/ 58 w 60"/>
                    <a:gd name="T15" fmla="*/ 38 h 213"/>
                    <a:gd name="T16" fmla="*/ 58 w 60"/>
                    <a:gd name="T17" fmla="*/ 38 h 213"/>
                    <a:gd name="T18" fmla="*/ 58 w 60"/>
                    <a:gd name="T19" fmla="*/ 211 h 213"/>
                    <a:gd name="T20" fmla="*/ 58 w 60"/>
                    <a:gd name="T21" fmla="*/ 213 h 213"/>
                    <a:gd name="T22" fmla="*/ 1 w 60"/>
                    <a:gd name="T23" fmla="*/ 213 h 213"/>
                    <a:gd name="T24" fmla="*/ 0 w 60"/>
                    <a:gd name="T25" fmla="*/ 211 h 213"/>
                    <a:gd name="T26" fmla="*/ 0 w 60"/>
                    <a:gd name="T27" fmla="*/ 5 h 213"/>
                    <a:gd name="T28" fmla="*/ 1 w 60"/>
                    <a:gd name="T29" fmla="*/ 4 h 213"/>
                    <a:gd name="T30" fmla="*/ 1 w 60"/>
                    <a:gd name="T31" fmla="*/ 0 h 213"/>
                    <a:gd name="T32" fmla="*/ 29 w 60"/>
                    <a:gd name="T33" fmla="*/ 0 h 213"/>
                    <a:gd name="T34" fmla="*/ 31 w 60"/>
                    <a:gd name="T3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213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4"/>
                        <a:pt x="59" y="36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8" y="212"/>
                        <a:pt x="58" y="212"/>
                        <a:pt x="58" y="213"/>
                      </a:cubicBezTo>
                      <a:cubicBezTo>
                        <a:pt x="1" y="213"/>
                        <a:pt x="1" y="213"/>
                        <a:pt x="1" y="213"/>
                      </a:cubicBezTo>
                      <a:cubicBezTo>
                        <a:pt x="1" y="212"/>
                        <a:pt x="0" y="212"/>
                        <a:pt x="0" y="2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84">
                  <a:extLst>
                    <a:ext uri="{FF2B5EF4-FFF2-40B4-BE49-F238E27FC236}">
                      <a16:creationId xmlns:a16="http://schemas.microsoft.com/office/drawing/2014/main" id="{2D03D0CE-8F79-CDA1-BC90-F7F4F122B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0353" y="6028880"/>
                  <a:ext cx="541873" cy="276542"/>
                </a:xfrm>
                <a:custGeom>
                  <a:avLst/>
                  <a:gdLst>
                    <a:gd name="T0" fmla="*/ 30 w 61"/>
                    <a:gd name="T1" fmla="*/ 0 h 31"/>
                    <a:gd name="T2" fmla="*/ 30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2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1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0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19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8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0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4" y="27"/>
                        <a:pt x="52" y="27"/>
                      </a:cubicBezTo>
                      <a:cubicBezTo>
                        <a:pt x="50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3" y="27"/>
                        <a:pt x="41" y="27"/>
                      </a:cubicBezTo>
                      <a:cubicBezTo>
                        <a:pt x="39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2" y="27"/>
                        <a:pt x="30" y="27"/>
                      </a:cubicBezTo>
                      <a:cubicBezTo>
                        <a:pt x="28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1" y="27"/>
                        <a:pt x="19" y="27"/>
                      </a:cubicBezTo>
                      <a:cubicBezTo>
                        <a:pt x="17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0" y="27"/>
                        <a:pt x="8" y="27"/>
                      </a:cubicBezTo>
                      <a:cubicBezTo>
                        <a:pt x="6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85">
                  <a:extLst>
                    <a:ext uri="{FF2B5EF4-FFF2-40B4-BE49-F238E27FC236}">
                      <a16:creationId xmlns:a16="http://schemas.microsoft.com/office/drawing/2014/main" id="{86164F80-226C-5AAF-3638-FCCEA56BB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2879" y="6215733"/>
                  <a:ext cx="549347" cy="89688"/>
                </a:xfrm>
                <a:custGeom>
                  <a:avLst/>
                  <a:gdLst>
                    <a:gd name="T0" fmla="*/ 61 w 62"/>
                    <a:gd name="T1" fmla="*/ 0 h 10"/>
                    <a:gd name="T2" fmla="*/ 1 w 62"/>
                    <a:gd name="T3" fmla="*/ 0 h 10"/>
                    <a:gd name="T4" fmla="*/ 1 w 62"/>
                    <a:gd name="T5" fmla="*/ 10 h 10"/>
                    <a:gd name="T6" fmla="*/ 62 w 62"/>
                    <a:gd name="T7" fmla="*/ 10 h 10"/>
                    <a:gd name="T8" fmla="*/ 61 w 6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">
                      <a:moveTo>
                        <a:pt x="6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4" y="10"/>
                        <a:pt x="39" y="10"/>
                        <a:pt x="62" y="10"/>
                      </a:cubicBezTo>
                      <a:cubicBezTo>
                        <a:pt x="62" y="7"/>
                        <a:pt x="62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86">
                  <a:extLst>
                    <a:ext uri="{FF2B5EF4-FFF2-40B4-BE49-F238E27FC236}">
                      <a16:creationId xmlns:a16="http://schemas.microsoft.com/office/drawing/2014/main" id="{EA5DFF37-8CE3-7572-49B1-301EB0079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028880"/>
                  <a:ext cx="538134" cy="276542"/>
                </a:xfrm>
                <a:custGeom>
                  <a:avLst/>
                  <a:gdLst>
                    <a:gd name="T0" fmla="*/ 31 w 61"/>
                    <a:gd name="T1" fmla="*/ 0 h 31"/>
                    <a:gd name="T2" fmla="*/ 31 w 61"/>
                    <a:gd name="T3" fmla="*/ 0 h 31"/>
                    <a:gd name="T4" fmla="*/ 61 w 61"/>
                    <a:gd name="T5" fmla="*/ 25 h 31"/>
                    <a:gd name="T6" fmla="*/ 61 w 61"/>
                    <a:gd name="T7" fmla="*/ 31 h 31"/>
                    <a:gd name="T8" fmla="*/ 56 w 61"/>
                    <a:gd name="T9" fmla="*/ 31 h 31"/>
                    <a:gd name="T10" fmla="*/ 56 w 61"/>
                    <a:gd name="T11" fmla="*/ 30 h 31"/>
                    <a:gd name="T12" fmla="*/ 53 w 61"/>
                    <a:gd name="T13" fmla="*/ 27 h 31"/>
                    <a:gd name="T14" fmla="*/ 49 w 61"/>
                    <a:gd name="T15" fmla="*/ 30 h 31"/>
                    <a:gd name="T16" fmla="*/ 49 w 61"/>
                    <a:gd name="T17" fmla="*/ 31 h 31"/>
                    <a:gd name="T18" fmla="*/ 45 w 61"/>
                    <a:gd name="T19" fmla="*/ 31 h 31"/>
                    <a:gd name="T20" fmla="*/ 45 w 61"/>
                    <a:gd name="T21" fmla="*/ 30 h 31"/>
                    <a:gd name="T22" fmla="*/ 42 w 61"/>
                    <a:gd name="T23" fmla="*/ 27 h 31"/>
                    <a:gd name="T24" fmla="*/ 38 w 61"/>
                    <a:gd name="T25" fmla="*/ 30 h 31"/>
                    <a:gd name="T26" fmla="*/ 38 w 61"/>
                    <a:gd name="T27" fmla="*/ 31 h 31"/>
                    <a:gd name="T28" fmla="*/ 34 w 61"/>
                    <a:gd name="T29" fmla="*/ 31 h 31"/>
                    <a:gd name="T30" fmla="*/ 34 w 61"/>
                    <a:gd name="T31" fmla="*/ 30 h 31"/>
                    <a:gd name="T32" fmla="*/ 31 w 61"/>
                    <a:gd name="T33" fmla="*/ 27 h 31"/>
                    <a:gd name="T34" fmla="*/ 27 w 61"/>
                    <a:gd name="T35" fmla="*/ 30 h 31"/>
                    <a:gd name="T36" fmla="*/ 27 w 61"/>
                    <a:gd name="T37" fmla="*/ 31 h 31"/>
                    <a:gd name="T38" fmla="*/ 23 w 61"/>
                    <a:gd name="T39" fmla="*/ 31 h 31"/>
                    <a:gd name="T40" fmla="*/ 23 w 61"/>
                    <a:gd name="T41" fmla="*/ 30 h 31"/>
                    <a:gd name="T42" fmla="*/ 20 w 61"/>
                    <a:gd name="T43" fmla="*/ 27 h 31"/>
                    <a:gd name="T44" fmla="*/ 16 w 61"/>
                    <a:gd name="T45" fmla="*/ 30 h 31"/>
                    <a:gd name="T46" fmla="*/ 16 w 61"/>
                    <a:gd name="T47" fmla="*/ 31 h 31"/>
                    <a:gd name="T48" fmla="*/ 12 w 61"/>
                    <a:gd name="T49" fmla="*/ 31 h 31"/>
                    <a:gd name="T50" fmla="*/ 12 w 61"/>
                    <a:gd name="T51" fmla="*/ 30 h 31"/>
                    <a:gd name="T52" fmla="*/ 9 w 61"/>
                    <a:gd name="T53" fmla="*/ 27 h 31"/>
                    <a:gd name="T54" fmla="*/ 5 w 61"/>
                    <a:gd name="T55" fmla="*/ 30 h 31"/>
                    <a:gd name="T56" fmla="*/ 5 w 61"/>
                    <a:gd name="T57" fmla="*/ 31 h 31"/>
                    <a:gd name="T58" fmla="*/ 0 w 61"/>
                    <a:gd name="T59" fmla="*/ 31 h 31"/>
                    <a:gd name="T60" fmla="*/ 0 w 61"/>
                    <a:gd name="T61" fmla="*/ 25 h 31"/>
                    <a:gd name="T62" fmla="*/ 31 w 61"/>
                    <a:gd name="T6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1"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7" y="0"/>
                        <a:pt x="61" y="11"/>
                        <a:pt x="61" y="25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8"/>
                        <a:pt x="55" y="27"/>
                        <a:pt x="53" y="27"/>
                      </a:cubicBezTo>
                      <a:cubicBezTo>
                        <a:pt x="51" y="27"/>
                        <a:pt x="49" y="28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28"/>
                        <a:pt x="44" y="27"/>
                        <a:pt x="42" y="27"/>
                      </a:cubicBezTo>
                      <a:cubicBezTo>
                        <a:pt x="40" y="27"/>
                        <a:pt x="38" y="28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28"/>
                        <a:pt x="33" y="27"/>
                        <a:pt x="31" y="27"/>
                      </a:cubicBezTo>
                      <a:cubicBezTo>
                        <a:pt x="29" y="27"/>
                        <a:pt x="27" y="28"/>
                        <a:pt x="27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8"/>
                        <a:pt x="22" y="27"/>
                        <a:pt x="20" y="27"/>
                      </a:cubicBezTo>
                      <a:cubicBezTo>
                        <a:pt x="18" y="27"/>
                        <a:pt x="16" y="28"/>
                        <a:pt x="16" y="30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8"/>
                        <a:pt x="11" y="27"/>
                        <a:pt x="9" y="27"/>
                      </a:cubicBezTo>
                      <a:cubicBezTo>
                        <a:pt x="7" y="27"/>
                        <a:pt x="5" y="28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87">
                  <a:extLst>
                    <a:ext uri="{FF2B5EF4-FFF2-40B4-BE49-F238E27FC236}">
                      <a16:creationId xmlns:a16="http://schemas.microsoft.com/office/drawing/2014/main" id="{0D26CC1E-6643-42E5-DDB3-A1E92B7A2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858" y="6215733"/>
                  <a:ext cx="538134" cy="89688"/>
                </a:xfrm>
                <a:custGeom>
                  <a:avLst/>
                  <a:gdLst>
                    <a:gd name="T0" fmla="*/ 61 w 61"/>
                    <a:gd name="T1" fmla="*/ 0 h 10"/>
                    <a:gd name="T2" fmla="*/ 61 w 61"/>
                    <a:gd name="T3" fmla="*/ 10 h 10"/>
                    <a:gd name="T4" fmla="*/ 0 w 61"/>
                    <a:gd name="T5" fmla="*/ 10 h 10"/>
                    <a:gd name="T6" fmla="*/ 0 w 61"/>
                    <a:gd name="T7" fmla="*/ 0 h 10"/>
                    <a:gd name="T8" fmla="*/ 61 w 61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">
                      <a:moveTo>
                        <a:pt x="61" y="0"/>
                      </a:moveTo>
                      <a:cubicBezTo>
                        <a:pt x="61" y="3"/>
                        <a:pt x="61" y="7"/>
                        <a:pt x="61" y="10"/>
                      </a:cubicBezTo>
                      <a:cubicBezTo>
                        <a:pt x="38" y="10"/>
                        <a:pt x="23" y="10"/>
                        <a:pt x="0" y="10"/>
                      </a:cubicBezTo>
                      <a:cubicBezTo>
                        <a:pt x="0" y="7"/>
                        <a:pt x="0" y="3"/>
                        <a:pt x="0" y="0"/>
                      </a:cubicBez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88">
                  <a:extLst>
                    <a:ext uri="{FF2B5EF4-FFF2-40B4-BE49-F238E27FC236}">
                      <a16:creationId xmlns:a16="http://schemas.microsoft.com/office/drawing/2014/main" id="{7A6EEC2B-FFBB-A334-63D6-A8015403E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1786308" cy="1898418"/>
                </a:xfrm>
                <a:custGeom>
                  <a:avLst/>
                  <a:gdLst>
                    <a:gd name="T0" fmla="*/ 164 w 202"/>
                    <a:gd name="T1" fmla="*/ 78 h 214"/>
                    <a:gd name="T2" fmla="*/ 164 w 202"/>
                    <a:gd name="T3" fmla="*/ 131 h 214"/>
                    <a:gd name="T4" fmla="*/ 164 w 202"/>
                    <a:gd name="T5" fmla="*/ 214 h 214"/>
                    <a:gd name="T6" fmla="*/ 38 w 202"/>
                    <a:gd name="T7" fmla="*/ 214 h 214"/>
                    <a:gd name="T8" fmla="*/ 38 w 202"/>
                    <a:gd name="T9" fmla="*/ 131 h 214"/>
                    <a:gd name="T10" fmla="*/ 38 w 202"/>
                    <a:gd name="T11" fmla="*/ 127 h 214"/>
                    <a:gd name="T12" fmla="*/ 0 w 202"/>
                    <a:gd name="T13" fmla="*/ 127 h 214"/>
                    <a:gd name="T14" fmla="*/ 3 w 202"/>
                    <a:gd name="T15" fmla="*/ 41 h 214"/>
                    <a:gd name="T16" fmla="*/ 24 w 202"/>
                    <a:gd name="T17" fmla="*/ 11 h 214"/>
                    <a:gd name="T18" fmla="*/ 62 w 202"/>
                    <a:gd name="T19" fmla="*/ 0 h 214"/>
                    <a:gd name="T20" fmla="*/ 89 w 202"/>
                    <a:gd name="T21" fmla="*/ 0 h 214"/>
                    <a:gd name="T22" fmla="*/ 113 w 202"/>
                    <a:gd name="T23" fmla="*/ 0 h 214"/>
                    <a:gd name="T24" fmla="*/ 139 w 202"/>
                    <a:gd name="T25" fmla="*/ 0 h 214"/>
                    <a:gd name="T26" fmla="*/ 174 w 202"/>
                    <a:gd name="T27" fmla="*/ 10 h 214"/>
                    <a:gd name="T28" fmla="*/ 199 w 202"/>
                    <a:gd name="T29" fmla="*/ 46 h 214"/>
                    <a:gd name="T30" fmla="*/ 202 w 202"/>
                    <a:gd name="T31" fmla="*/ 115 h 214"/>
                    <a:gd name="T32" fmla="*/ 164 w 202"/>
                    <a:gd name="T33" fmla="*/ 115 h 214"/>
                    <a:gd name="T34" fmla="*/ 164 w 202"/>
                    <a:gd name="T35" fmla="*/ 78 h 214"/>
                    <a:gd name="T36" fmla="*/ 164 w 202"/>
                    <a:gd name="T37" fmla="*/ 7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2" h="214">
                      <a:moveTo>
                        <a:pt x="164" y="78"/>
                      </a:move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214"/>
                        <a:pt x="164" y="214"/>
                        <a:pt x="164" y="214"/>
                      </a:cubicBez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74" y="10"/>
                        <a:pt x="174" y="10"/>
                        <a:pt x="174" y="10"/>
                      </a:cubicBezTo>
                      <a:cubicBezTo>
                        <a:pt x="199" y="19"/>
                        <a:pt x="198" y="19"/>
                        <a:pt x="199" y="46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ubicBezTo>
                        <a:pt x="164" y="78"/>
                        <a:pt x="164" y="78"/>
                        <a:pt x="164" y="78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89">
                  <a:extLst>
                    <a:ext uri="{FF2B5EF4-FFF2-40B4-BE49-F238E27FC236}">
                      <a16:creationId xmlns:a16="http://schemas.microsoft.com/office/drawing/2014/main" id="{70A480AB-EBBB-BDD4-DB62-7CF0A3972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4019" y="2564640"/>
                  <a:ext cx="885681" cy="1898418"/>
                </a:xfrm>
                <a:custGeom>
                  <a:avLst/>
                  <a:gdLst>
                    <a:gd name="T0" fmla="*/ 100 w 100"/>
                    <a:gd name="T1" fmla="*/ 214 h 214"/>
                    <a:gd name="T2" fmla="*/ 38 w 100"/>
                    <a:gd name="T3" fmla="*/ 214 h 214"/>
                    <a:gd name="T4" fmla="*/ 38 w 100"/>
                    <a:gd name="T5" fmla="*/ 131 h 214"/>
                    <a:gd name="T6" fmla="*/ 38 w 100"/>
                    <a:gd name="T7" fmla="*/ 127 h 214"/>
                    <a:gd name="T8" fmla="*/ 0 w 100"/>
                    <a:gd name="T9" fmla="*/ 127 h 214"/>
                    <a:gd name="T10" fmla="*/ 3 w 100"/>
                    <a:gd name="T11" fmla="*/ 41 h 214"/>
                    <a:gd name="T12" fmla="*/ 24 w 100"/>
                    <a:gd name="T13" fmla="*/ 11 h 214"/>
                    <a:gd name="T14" fmla="*/ 62 w 100"/>
                    <a:gd name="T15" fmla="*/ 0 h 214"/>
                    <a:gd name="T16" fmla="*/ 89 w 100"/>
                    <a:gd name="T17" fmla="*/ 0 h 214"/>
                    <a:gd name="T18" fmla="*/ 100 w 100"/>
                    <a:gd name="T19" fmla="*/ 0 h 214"/>
                    <a:gd name="T20" fmla="*/ 100 w 100"/>
                    <a:gd name="T21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214">
                      <a:moveTo>
                        <a:pt x="100" y="214"/>
                      </a:moveTo>
                      <a:cubicBezTo>
                        <a:pt x="38" y="214"/>
                        <a:pt x="38" y="214"/>
                        <a:pt x="38" y="214"/>
                      </a:cubicBezTo>
                      <a:cubicBezTo>
                        <a:pt x="38" y="131"/>
                        <a:pt x="38" y="131"/>
                        <a:pt x="38" y="131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4" y="22"/>
                        <a:pt x="5" y="18"/>
                        <a:pt x="24" y="11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lnTo>
                        <a:pt x="100" y="214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0">
                  <a:extLst>
                    <a:ext uri="{FF2B5EF4-FFF2-40B4-BE49-F238E27FC236}">
                      <a16:creationId xmlns:a16="http://schemas.microsoft.com/office/drawing/2014/main" id="{66C4BDB4-4188-6734-F6EA-9B7C95B7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299308"/>
                  <a:ext cx="672668" cy="896892"/>
                </a:xfrm>
                <a:custGeom>
                  <a:avLst/>
                  <a:gdLst>
                    <a:gd name="T0" fmla="*/ 180 w 180"/>
                    <a:gd name="T1" fmla="*/ 71 h 240"/>
                    <a:gd name="T2" fmla="*/ 92 w 180"/>
                    <a:gd name="T3" fmla="*/ 240 h 240"/>
                    <a:gd name="T4" fmla="*/ 0 w 180"/>
                    <a:gd name="T5" fmla="*/ 71 h 240"/>
                    <a:gd name="T6" fmla="*/ 33 w 180"/>
                    <a:gd name="T7" fmla="*/ 69 h 240"/>
                    <a:gd name="T8" fmla="*/ 33 w 180"/>
                    <a:gd name="T9" fmla="*/ 0 h 240"/>
                    <a:gd name="T10" fmla="*/ 151 w 180"/>
                    <a:gd name="T11" fmla="*/ 0 h 240"/>
                    <a:gd name="T12" fmla="*/ 151 w 180"/>
                    <a:gd name="T13" fmla="*/ 69 h 240"/>
                    <a:gd name="T14" fmla="*/ 180 w 180"/>
                    <a:gd name="T15" fmla="*/ 7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0" h="240">
                      <a:moveTo>
                        <a:pt x="180" y="71"/>
                      </a:moveTo>
                      <a:lnTo>
                        <a:pt x="92" y="240"/>
                      </a:lnTo>
                      <a:lnTo>
                        <a:pt x="0" y="71"/>
                      </a:lnTo>
                      <a:lnTo>
                        <a:pt x="33" y="69"/>
                      </a:lnTo>
                      <a:lnTo>
                        <a:pt x="33" y="0"/>
                      </a:lnTo>
                      <a:lnTo>
                        <a:pt x="151" y="0"/>
                      </a:lnTo>
                      <a:lnTo>
                        <a:pt x="151" y="69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291">
                  <a:extLst>
                    <a:ext uri="{FF2B5EF4-FFF2-40B4-BE49-F238E27FC236}">
                      <a16:creationId xmlns:a16="http://schemas.microsoft.com/office/drawing/2014/main" id="{78968D05-60EA-27C1-63E7-869F04234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459658" cy="373704"/>
                </a:xfrm>
                <a:custGeom>
                  <a:avLst/>
                  <a:gdLst>
                    <a:gd name="T0" fmla="*/ 0 w 52"/>
                    <a:gd name="T1" fmla="*/ 29 h 42"/>
                    <a:gd name="T2" fmla="*/ 2 w 52"/>
                    <a:gd name="T3" fmla="*/ 29 h 42"/>
                    <a:gd name="T4" fmla="*/ 2 w 52"/>
                    <a:gd name="T5" fmla="*/ 0 h 42"/>
                    <a:gd name="T6" fmla="*/ 52 w 52"/>
                    <a:gd name="T7" fmla="*/ 0 h 42"/>
                    <a:gd name="T8" fmla="*/ 52 w 52"/>
                    <a:gd name="T9" fmla="*/ 29 h 42"/>
                    <a:gd name="T10" fmla="*/ 52 w 52"/>
                    <a:gd name="T11" fmla="*/ 29 h 42"/>
                    <a:gd name="T12" fmla="*/ 26 w 52"/>
                    <a:gd name="T13" fmla="*/ 42 h 42"/>
                    <a:gd name="T14" fmla="*/ 0 w 52"/>
                    <a:gd name="T15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52" y="29"/>
                        <a:pt x="52" y="29"/>
                        <a:pt x="52" y="29"/>
                      </a:cubicBezTo>
                      <a:cubicBezTo>
                        <a:pt x="46" y="37"/>
                        <a:pt x="37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0D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292">
                  <a:extLst>
                    <a:ext uri="{FF2B5EF4-FFF2-40B4-BE49-F238E27FC236}">
                      <a16:creationId xmlns:a16="http://schemas.microsoft.com/office/drawing/2014/main" id="{4EE10082-7FB6-4F25-A580-A80129167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440971" cy="284016"/>
                </a:xfrm>
                <a:custGeom>
                  <a:avLst/>
                  <a:gdLst>
                    <a:gd name="T0" fmla="*/ 0 w 50"/>
                    <a:gd name="T1" fmla="*/ 28 h 32"/>
                    <a:gd name="T2" fmla="*/ 0 w 50"/>
                    <a:gd name="T3" fmla="*/ 0 h 32"/>
                    <a:gd name="T4" fmla="*/ 50 w 50"/>
                    <a:gd name="T5" fmla="*/ 0 h 32"/>
                    <a:gd name="T6" fmla="*/ 50 w 50"/>
                    <a:gd name="T7" fmla="*/ 28 h 32"/>
                    <a:gd name="T8" fmla="*/ 25 w 50"/>
                    <a:gd name="T9" fmla="*/ 32 h 32"/>
                    <a:gd name="T10" fmla="*/ 0 w 50"/>
                    <a:gd name="T1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42" y="30"/>
                        <a:pt x="33" y="32"/>
                        <a:pt x="25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CAC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293">
                  <a:extLst>
                    <a:ext uri="{FF2B5EF4-FFF2-40B4-BE49-F238E27FC236}">
                      <a16:creationId xmlns:a16="http://schemas.microsoft.com/office/drawing/2014/main" id="{BEE9A3FF-8669-BAA5-07A6-EFB2E9079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6894" y="2299308"/>
                  <a:ext cx="272805" cy="627824"/>
                </a:xfrm>
                <a:custGeom>
                  <a:avLst/>
                  <a:gdLst>
                    <a:gd name="T0" fmla="*/ 73 w 73"/>
                    <a:gd name="T1" fmla="*/ 168 h 168"/>
                    <a:gd name="T2" fmla="*/ 0 w 73"/>
                    <a:gd name="T3" fmla="*/ 71 h 168"/>
                    <a:gd name="T4" fmla="*/ 16 w 73"/>
                    <a:gd name="T5" fmla="*/ 69 h 168"/>
                    <a:gd name="T6" fmla="*/ 16 w 73"/>
                    <a:gd name="T7" fmla="*/ 0 h 168"/>
                    <a:gd name="T8" fmla="*/ 73 w 73"/>
                    <a:gd name="T9" fmla="*/ 0 h 168"/>
                    <a:gd name="T10" fmla="*/ 73 w 73"/>
                    <a:gd name="T11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68">
                      <a:moveTo>
                        <a:pt x="73" y="168"/>
                      </a:moveTo>
                      <a:lnTo>
                        <a:pt x="0" y="71"/>
                      </a:lnTo>
                      <a:lnTo>
                        <a:pt x="16" y="69"/>
                      </a:lnTo>
                      <a:lnTo>
                        <a:pt x="16" y="0"/>
                      </a:lnTo>
                      <a:lnTo>
                        <a:pt x="73" y="0"/>
                      </a:lnTo>
                      <a:lnTo>
                        <a:pt x="73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294">
                  <a:extLst>
                    <a:ext uri="{FF2B5EF4-FFF2-40B4-BE49-F238E27FC236}">
                      <a16:creationId xmlns:a16="http://schemas.microsoft.com/office/drawing/2014/main" id="{519B8F2F-5C83-2FF4-8C6F-CC0C2829A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8003" y="2299308"/>
                  <a:ext cx="231697" cy="373704"/>
                </a:xfrm>
                <a:custGeom>
                  <a:avLst/>
                  <a:gdLst>
                    <a:gd name="T0" fmla="*/ 0 w 26"/>
                    <a:gd name="T1" fmla="*/ 29 h 42"/>
                    <a:gd name="T2" fmla="*/ 2 w 26"/>
                    <a:gd name="T3" fmla="*/ 29 h 42"/>
                    <a:gd name="T4" fmla="*/ 2 w 26"/>
                    <a:gd name="T5" fmla="*/ 0 h 42"/>
                    <a:gd name="T6" fmla="*/ 26 w 26"/>
                    <a:gd name="T7" fmla="*/ 0 h 42"/>
                    <a:gd name="T8" fmla="*/ 26 w 26"/>
                    <a:gd name="T9" fmla="*/ 42 h 42"/>
                    <a:gd name="T10" fmla="*/ 26 w 26"/>
                    <a:gd name="T11" fmla="*/ 42 h 42"/>
                    <a:gd name="T12" fmla="*/ 0 w 26"/>
                    <a:gd name="T13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16" y="42"/>
                        <a:pt x="6" y="37"/>
                        <a:pt x="0" y="29"/>
                      </a:cubicBezTo>
                      <a:close/>
                    </a:path>
                  </a:pathLst>
                </a:custGeom>
                <a:solidFill>
                  <a:srgbClr val="EAE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295">
                  <a:extLst>
                    <a:ext uri="{FF2B5EF4-FFF2-40B4-BE49-F238E27FC236}">
                      <a16:creationId xmlns:a16="http://schemas.microsoft.com/office/drawing/2014/main" id="{5598B3B1-FD71-E91D-0E55-59FB8C18C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6687" y="2299308"/>
                  <a:ext cx="213013" cy="284016"/>
                </a:xfrm>
                <a:custGeom>
                  <a:avLst/>
                  <a:gdLst>
                    <a:gd name="T0" fmla="*/ 0 w 24"/>
                    <a:gd name="T1" fmla="*/ 28 h 32"/>
                    <a:gd name="T2" fmla="*/ 0 w 24"/>
                    <a:gd name="T3" fmla="*/ 0 h 32"/>
                    <a:gd name="T4" fmla="*/ 24 w 24"/>
                    <a:gd name="T5" fmla="*/ 0 h 32"/>
                    <a:gd name="T6" fmla="*/ 24 w 24"/>
                    <a:gd name="T7" fmla="*/ 32 h 32"/>
                    <a:gd name="T8" fmla="*/ 0 w 24"/>
                    <a:gd name="T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0" y="2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2"/>
                        <a:pt x="8" y="30"/>
                        <a:pt x="0" y="28"/>
                      </a:cubicBezTo>
                      <a:close/>
                    </a:path>
                  </a:pathLst>
                </a:custGeom>
                <a:solidFill>
                  <a:srgbClr val="DAD6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296">
                  <a:extLst>
                    <a:ext uri="{FF2B5EF4-FFF2-40B4-BE49-F238E27FC236}">
                      <a16:creationId xmlns:a16="http://schemas.microsoft.com/office/drawing/2014/main" id="{A113E48D-AF75-85C1-ADCF-9E1ACF4DF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03455"/>
                  <a:ext cx="1412603" cy="1401393"/>
                </a:xfrm>
                <a:custGeom>
                  <a:avLst/>
                  <a:gdLst>
                    <a:gd name="T0" fmla="*/ 80 w 160"/>
                    <a:gd name="T1" fmla="*/ 0 h 158"/>
                    <a:gd name="T2" fmla="*/ 85 w 160"/>
                    <a:gd name="T3" fmla="*/ 1 h 158"/>
                    <a:gd name="T4" fmla="*/ 139 w 160"/>
                    <a:gd name="T5" fmla="*/ 1 h 158"/>
                    <a:gd name="T6" fmla="*/ 143 w 160"/>
                    <a:gd name="T7" fmla="*/ 18 h 158"/>
                    <a:gd name="T8" fmla="*/ 160 w 160"/>
                    <a:gd name="T9" fmla="*/ 35 h 158"/>
                    <a:gd name="T10" fmla="*/ 160 w 160"/>
                    <a:gd name="T11" fmla="*/ 77 h 158"/>
                    <a:gd name="T12" fmla="*/ 159 w 160"/>
                    <a:gd name="T13" fmla="*/ 77 h 158"/>
                    <a:gd name="T14" fmla="*/ 159 w 160"/>
                    <a:gd name="T15" fmla="*/ 79 h 158"/>
                    <a:gd name="T16" fmla="*/ 80 w 160"/>
                    <a:gd name="T17" fmla="*/ 158 h 158"/>
                    <a:gd name="T18" fmla="*/ 0 w 160"/>
                    <a:gd name="T19" fmla="*/ 79 h 158"/>
                    <a:gd name="T20" fmla="*/ 0 w 160"/>
                    <a:gd name="T21" fmla="*/ 73 h 158"/>
                    <a:gd name="T22" fmla="*/ 0 w 160"/>
                    <a:gd name="T23" fmla="*/ 17 h 158"/>
                    <a:gd name="T24" fmla="*/ 12 w 160"/>
                    <a:gd name="T25" fmla="*/ 1 h 158"/>
                    <a:gd name="T26" fmla="*/ 75 w 160"/>
                    <a:gd name="T27" fmla="*/ 1 h 158"/>
                    <a:gd name="T28" fmla="*/ 80 w 160"/>
                    <a:gd name="T2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297">
                  <a:extLst>
                    <a:ext uri="{FF2B5EF4-FFF2-40B4-BE49-F238E27FC236}">
                      <a16:creationId xmlns:a16="http://schemas.microsoft.com/office/drawing/2014/main" id="{15B7DFF6-AD72-BDD8-DE1A-0976A2051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0871" y="1110929"/>
                  <a:ext cx="609140" cy="1382707"/>
                </a:xfrm>
                <a:custGeom>
                  <a:avLst/>
                  <a:gdLst>
                    <a:gd name="T0" fmla="*/ 69 w 69"/>
                    <a:gd name="T1" fmla="*/ 156 h 156"/>
                    <a:gd name="T2" fmla="*/ 0 w 69"/>
                    <a:gd name="T3" fmla="*/ 78 h 156"/>
                    <a:gd name="T4" fmla="*/ 0 w 69"/>
                    <a:gd name="T5" fmla="*/ 72 h 156"/>
                    <a:gd name="T6" fmla="*/ 0 w 69"/>
                    <a:gd name="T7" fmla="*/ 16 h 156"/>
                    <a:gd name="T8" fmla="*/ 12 w 69"/>
                    <a:gd name="T9" fmla="*/ 0 h 156"/>
                    <a:gd name="T10" fmla="*/ 69 w 69"/>
                    <a:gd name="T11" fmla="*/ 0 h 156"/>
                    <a:gd name="T12" fmla="*/ 69 w 69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298">
                  <a:extLst>
                    <a:ext uri="{FF2B5EF4-FFF2-40B4-BE49-F238E27FC236}">
                      <a16:creationId xmlns:a16="http://schemas.microsoft.com/office/drawing/2014/main" id="{21AF17CB-22F6-2E72-78B8-A5FDA7276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1483608" cy="594192"/>
                </a:xfrm>
                <a:custGeom>
                  <a:avLst/>
                  <a:gdLst>
                    <a:gd name="T0" fmla="*/ 168 w 168"/>
                    <a:gd name="T1" fmla="*/ 43 h 67"/>
                    <a:gd name="T2" fmla="*/ 168 w 168"/>
                    <a:gd name="T3" fmla="*/ 67 h 67"/>
                    <a:gd name="T4" fmla="*/ 143 w 168"/>
                    <a:gd name="T5" fmla="*/ 67 h 67"/>
                    <a:gd name="T6" fmla="*/ 136 w 168"/>
                    <a:gd name="T7" fmla="*/ 67 h 67"/>
                    <a:gd name="T8" fmla="*/ 136 w 168"/>
                    <a:gd name="T9" fmla="*/ 43 h 67"/>
                    <a:gd name="T10" fmla="*/ 135 w 168"/>
                    <a:gd name="T11" fmla="*/ 43 h 67"/>
                    <a:gd name="T12" fmla="*/ 119 w 168"/>
                    <a:gd name="T13" fmla="*/ 66 h 67"/>
                    <a:gd name="T14" fmla="*/ 110 w 168"/>
                    <a:gd name="T15" fmla="*/ 67 h 67"/>
                    <a:gd name="T16" fmla="*/ 109 w 168"/>
                    <a:gd name="T17" fmla="*/ 67 h 67"/>
                    <a:gd name="T18" fmla="*/ 107 w 168"/>
                    <a:gd name="T19" fmla="*/ 67 h 67"/>
                    <a:gd name="T20" fmla="*/ 107 w 168"/>
                    <a:gd name="T21" fmla="*/ 67 h 67"/>
                    <a:gd name="T22" fmla="*/ 88 w 168"/>
                    <a:gd name="T23" fmla="*/ 67 h 67"/>
                    <a:gd name="T24" fmla="*/ 88 w 168"/>
                    <a:gd name="T25" fmla="*/ 67 h 67"/>
                    <a:gd name="T26" fmla="*/ 88 w 168"/>
                    <a:gd name="T27" fmla="*/ 67 h 67"/>
                    <a:gd name="T28" fmla="*/ 24 w 168"/>
                    <a:gd name="T29" fmla="*/ 67 h 67"/>
                    <a:gd name="T30" fmla="*/ 0 w 168"/>
                    <a:gd name="T31" fmla="*/ 43 h 67"/>
                    <a:gd name="T32" fmla="*/ 0 w 168"/>
                    <a:gd name="T33" fmla="*/ 0 h 67"/>
                    <a:gd name="T34" fmla="*/ 41 w 168"/>
                    <a:gd name="T35" fmla="*/ 0 h 67"/>
                    <a:gd name="T36" fmla="*/ 90 w 168"/>
                    <a:gd name="T37" fmla="*/ 0 h 67"/>
                    <a:gd name="T38" fmla="*/ 90 w 168"/>
                    <a:gd name="T39" fmla="*/ 0 h 67"/>
                    <a:gd name="T40" fmla="*/ 116 w 168"/>
                    <a:gd name="T41" fmla="*/ 0 h 67"/>
                    <a:gd name="T42" fmla="*/ 116 w 168"/>
                    <a:gd name="T43" fmla="*/ 0 h 67"/>
                    <a:gd name="T44" fmla="*/ 124 w 168"/>
                    <a:gd name="T45" fmla="*/ 0 h 67"/>
                    <a:gd name="T46" fmla="*/ 168 w 168"/>
                    <a:gd name="T47" fmla="*/ 41 h 67"/>
                    <a:gd name="T48" fmla="*/ 168 w 168"/>
                    <a:gd name="T4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67">
                      <a:moveTo>
                        <a:pt x="168" y="43"/>
                      </a:move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43" y="67"/>
                        <a:pt x="143" y="67"/>
                        <a:pt x="143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4" y="54"/>
                        <a:pt x="128" y="63"/>
                        <a:pt x="119" y="66"/>
                      </a:cubicBezTo>
                      <a:cubicBezTo>
                        <a:pt x="116" y="67"/>
                        <a:pt x="113" y="67"/>
                        <a:pt x="110" y="67"/>
                      </a:cubicBezTo>
                      <a:cubicBezTo>
                        <a:pt x="110" y="67"/>
                        <a:pt x="109" y="67"/>
                        <a:pt x="10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8" y="0"/>
                        <a:pt x="167" y="18"/>
                        <a:pt x="168" y="41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299">
                  <a:extLst>
                    <a:ext uri="{FF2B5EF4-FFF2-40B4-BE49-F238E27FC236}">
                      <a16:creationId xmlns:a16="http://schemas.microsoft.com/office/drawing/2014/main" id="{57D69C56-5C53-63E1-794D-3753AB3B8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9868" y="980132"/>
                  <a:ext cx="691355" cy="594192"/>
                </a:xfrm>
                <a:custGeom>
                  <a:avLst/>
                  <a:gdLst>
                    <a:gd name="T0" fmla="*/ 78 w 78"/>
                    <a:gd name="T1" fmla="*/ 67 h 67"/>
                    <a:gd name="T2" fmla="*/ 24 w 78"/>
                    <a:gd name="T3" fmla="*/ 67 h 67"/>
                    <a:gd name="T4" fmla="*/ 0 w 78"/>
                    <a:gd name="T5" fmla="*/ 43 h 67"/>
                    <a:gd name="T6" fmla="*/ 0 w 78"/>
                    <a:gd name="T7" fmla="*/ 0 h 67"/>
                    <a:gd name="T8" fmla="*/ 41 w 78"/>
                    <a:gd name="T9" fmla="*/ 0 h 67"/>
                    <a:gd name="T10" fmla="*/ 78 w 78"/>
                    <a:gd name="T11" fmla="*/ 0 h 67"/>
                    <a:gd name="T12" fmla="*/ 78 w 78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67">
                      <a:moveTo>
                        <a:pt x="78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11" y="67"/>
                        <a:pt x="0" y="56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78" y="67"/>
                      </a:lnTo>
                      <a:close/>
                    </a:path>
                  </a:pathLst>
                </a:custGeom>
                <a:solidFill>
                  <a:srgbClr val="8A62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300">
                  <a:extLst>
                    <a:ext uri="{FF2B5EF4-FFF2-40B4-BE49-F238E27FC236}">
                      <a16:creationId xmlns:a16="http://schemas.microsoft.com/office/drawing/2014/main" id="{077A388F-88CB-BB78-CA9A-107326DC4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1984" y="995806"/>
                  <a:ext cx="284015" cy="866996"/>
                </a:xfrm>
                <a:custGeom>
                  <a:avLst/>
                  <a:gdLst>
                    <a:gd name="T0" fmla="*/ 2 w 32"/>
                    <a:gd name="T1" fmla="*/ 0 h 98"/>
                    <a:gd name="T2" fmla="*/ 1 w 32"/>
                    <a:gd name="T3" fmla="*/ 16 h 98"/>
                    <a:gd name="T4" fmla="*/ 1 w 32"/>
                    <a:gd name="T5" fmla="*/ 80 h 98"/>
                    <a:gd name="T6" fmla="*/ 17 w 32"/>
                    <a:gd name="T7" fmla="*/ 98 h 98"/>
                    <a:gd name="T8" fmla="*/ 17 w 32"/>
                    <a:gd name="T9" fmla="*/ 98 h 98"/>
                    <a:gd name="T10" fmla="*/ 18 w 32"/>
                    <a:gd name="T11" fmla="*/ 98 h 98"/>
                    <a:gd name="T12" fmla="*/ 32 w 32"/>
                    <a:gd name="T13" fmla="*/ 98 h 98"/>
                    <a:gd name="T14" fmla="*/ 32 w 32"/>
                    <a:gd name="T15" fmla="*/ 82 h 98"/>
                    <a:gd name="T16" fmla="*/ 32 w 32"/>
                    <a:gd name="T17" fmla="*/ 80 h 98"/>
                    <a:gd name="T18" fmla="*/ 32 w 32"/>
                    <a:gd name="T19" fmla="*/ 36 h 98"/>
                    <a:gd name="T20" fmla="*/ 2 w 32"/>
                    <a:gd name="T2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98">
                      <a:moveTo>
                        <a:pt x="2" y="0"/>
                      </a:moveTo>
                      <a:cubicBezTo>
                        <a:pt x="0" y="3"/>
                        <a:pt x="1" y="9"/>
                        <a:pt x="1" y="16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1" y="90"/>
                        <a:pt x="8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8" y="98"/>
                        <a:pt x="18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2" y="81"/>
                        <a:pt x="32" y="81"/>
                        <a:pt x="32" y="8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0" y="19"/>
                        <a:pt x="18" y="5"/>
                        <a:pt x="2" y="0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302">
                  <a:extLst>
                    <a:ext uri="{FF2B5EF4-FFF2-40B4-BE49-F238E27FC236}">
                      <a16:creationId xmlns:a16="http://schemas.microsoft.com/office/drawing/2014/main" id="{E83639E6-CE17-585F-12BD-017B612B5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4226" y="3532534"/>
                  <a:ext cx="467132" cy="396126"/>
                </a:xfrm>
                <a:custGeom>
                  <a:avLst/>
                  <a:gdLst>
                    <a:gd name="T0" fmla="*/ 53 w 53"/>
                    <a:gd name="T1" fmla="*/ 25 h 45"/>
                    <a:gd name="T2" fmla="*/ 39 w 53"/>
                    <a:gd name="T3" fmla="*/ 40 h 45"/>
                    <a:gd name="T4" fmla="*/ 28 w 53"/>
                    <a:gd name="T5" fmla="*/ 44 h 45"/>
                    <a:gd name="T6" fmla="*/ 16 w 53"/>
                    <a:gd name="T7" fmla="*/ 41 h 45"/>
                    <a:gd name="T8" fmla="*/ 0 w 53"/>
                    <a:gd name="T9" fmla="*/ 26 h 45"/>
                    <a:gd name="T10" fmla="*/ 25 w 53"/>
                    <a:gd name="T11" fmla="*/ 0 h 45"/>
                    <a:gd name="T12" fmla="*/ 53 w 53"/>
                    <a:gd name="T13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5">
                      <a:moveTo>
                        <a:pt x="53" y="25"/>
                      </a:move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6" y="43"/>
                        <a:pt x="32" y="44"/>
                        <a:pt x="28" y="44"/>
                      </a:cubicBezTo>
                      <a:cubicBezTo>
                        <a:pt x="23" y="45"/>
                        <a:pt x="20" y="44"/>
                        <a:pt x="16" y="41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305">
                  <a:extLst>
                    <a:ext uri="{FF2B5EF4-FFF2-40B4-BE49-F238E27FC236}">
                      <a16:creationId xmlns:a16="http://schemas.microsoft.com/office/drawing/2014/main" id="{F728B465-CDB3-BB0C-CEBF-8DAD6EF84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3992" y="3353157"/>
                  <a:ext cx="336334" cy="1020215"/>
                </a:xfrm>
                <a:custGeom>
                  <a:avLst/>
                  <a:gdLst>
                    <a:gd name="T0" fmla="*/ 38 w 38"/>
                    <a:gd name="T1" fmla="*/ 20 h 115"/>
                    <a:gd name="T2" fmla="*/ 38 w 38"/>
                    <a:gd name="T3" fmla="*/ 96 h 115"/>
                    <a:gd name="T4" fmla="*/ 19 w 38"/>
                    <a:gd name="T5" fmla="*/ 115 h 115"/>
                    <a:gd name="T6" fmla="*/ 19 w 38"/>
                    <a:gd name="T7" fmla="*/ 115 h 115"/>
                    <a:gd name="T8" fmla="*/ 0 w 38"/>
                    <a:gd name="T9" fmla="*/ 96 h 115"/>
                    <a:gd name="T10" fmla="*/ 0 w 38"/>
                    <a:gd name="T11" fmla="*/ 0 h 115"/>
                    <a:gd name="T12" fmla="*/ 6 w 38"/>
                    <a:gd name="T13" fmla="*/ 0 h 115"/>
                    <a:gd name="T14" fmla="*/ 38 w 38"/>
                    <a:gd name="T15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115">
                      <a:moveTo>
                        <a:pt x="38" y="20"/>
                      </a:move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38" y="106"/>
                        <a:pt x="30" y="115"/>
                        <a:pt x="19" y="115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9" y="115"/>
                        <a:pt x="0" y="106"/>
                        <a:pt x="0" y="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306">
                  <a:extLst>
                    <a:ext uri="{FF2B5EF4-FFF2-40B4-BE49-F238E27FC236}">
                      <a16:creationId xmlns:a16="http://schemas.microsoft.com/office/drawing/2014/main" id="{81FA2E39-32F1-5CE0-B0B4-7F64274CE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201800" cy="213014"/>
                </a:xfrm>
                <a:custGeom>
                  <a:avLst/>
                  <a:gdLst>
                    <a:gd name="T0" fmla="*/ 0 w 54"/>
                    <a:gd name="T1" fmla="*/ 14 h 57"/>
                    <a:gd name="T2" fmla="*/ 28 w 54"/>
                    <a:gd name="T3" fmla="*/ 57 h 57"/>
                    <a:gd name="T4" fmla="*/ 54 w 54"/>
                    <a:gd name="T5" fmla="*/ 14 h 57"/>
                    <a:gd name="T6" fmla="*/ 28 w 54"/>
                    <a:gd name="T7" fmla="*/ 0 h 57"/>
                    <a:gd name="T8" fmla="*/ 0 w 54"/>
                    <a:gd name="T9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7">
                      <a:moveTo>
                        <a:pt x="0" y="14"/>
                      </a:moveTo>
                      <a:lnTo>
                        <a:pt x="28" y="57"/>
                      </a:lnTo>
                      <a:lnTo>
                        <a:pt x="54" y="14"/>
                      </a:lnTo>
                      <a:lnTo>
                        <a:pt x="28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307">
                  <a:extLst>
                    <a:ext uri="{FF2B5EF4-FFF2-40B4-BE49-F238E27FC236}">
                      <a16:creationId xmlns:a16="http://schemas.microsoft.com/office/drawing/2014/main" id="{82E86F0B-C7FF-4034-A09B-AE52E0F15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2536" y="2673013"/>
                  <a:ext cx="89689" cy="194325"/>
                </a:xfrm>
                <a:custGeom>
                  <a:avLst/>
                  <a:gdLst>
                    <a:gd name="T0" fmla="*/ 0 w 24"/>
                    <a:gd name="T1" fmla="*/ 14 h 52"/>
                    <a:gd name="T2" fmla="*/ 24 w 24"/>
                    <a:gd name="T3" fmla="*/ 52 h 52"/>
                    <a:gd name="T4" fmla="*/ 24 w 24"/>
                    <a:gd name="T5" fmla="*/ 0 h 52"/>
                    <a:gd name="T6" fmla="*/ 0 w 24"/>
                    <a:gd name="T7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52">
                      <a:moveTo>
                        <a:pt x="0" y="14"/>
                      </a:move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308">
                  <a:extLst>
                    <a:ext uri="{FF2B5EF4-FFF2-40B4-BE49-F238E27FC236}">
                      <a16:creationId xmlns:a16="http://schemas.microsoft.com/office/drawing/2014/main" id="{8E8E1B6F-B6ED-4C28-8C7C-2481824AB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3365" y="2557166"/>
                  <a:ext cx="336334" cy="239172"/>
                </a:xfrm>
                <a:custGeom>
                  <a:avLst/>
                  <a:gdLst>
                    <a:gd name="T0" fmla="*/ 33 w 90"/>
                    <a:gd name="T1" fmla="*/ 0 h 64"/>
                    <a:gd name="T2" fmla="*/ 0 w 90"/>
                    <a:gd name="T3" fmla="*/ 0 h 64"/>
                    <a:gd name="T4" fmla="*/ 35 w 90"/>
                    <a:gd name="T5" fmla="*/ 64 h 64"/>
                    <a:gd name="T6" fmla="*/ 90 w 90"/>
                    <a:gd name="T7" fmla="*/ 31 h 64"/>
                    <a:gd name="T8" fmla="*/ 33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35" y="64"/>
                      </a:lnTo>
                      <a:lnTo>
                        <a:pt x="90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309">
                  <a:extLst>
                    <a:ext uri="{FF2B5EF4-FFF2-40B4-BE49-F238E27FC236}">
                      <a16:creationId xmlns:a16="http://schemas.microsoft.com/office/drawing/2014/main" id="{423418E4-C147-5D69-F204-C2819A745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7174" y="2557166"/>
                  <a:ext cx="336334" cy="239172"/>
                </a:xfrm>
                <a:custGeom>
                  <a:avLst/>
                  <a:gdLst>
                    <a:gd name="T0" fmla="*/ 57 w 90"/>
                    <a:gd name="T1" fmla="*/ 0 h 64"/>
                    <a:gd name="T2" fmla="*/ 90 w 90"/>
                    <a:gd name="T3" fmla="*/ 0 h 64"/>
                    <a:gd name="T4" fmla="*/ 55 w 90"/>
                    <a:gd name="T5" fmla="*/ 64 h 64"/>
                    <a:gd name="T6" fmla="*/ 0 w 90"/>
                    <a:gd name="T7" fmla="*/ 31 h 64"/>
                    <a:gd name="T8" fmla="*/ 57 w 9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64">
                      <a:moveTo>
                        <a:pt x="57" y="0"/>
                      </a:moveTo>
                      <a:lnTo>
                        <a:pt x="90" y="0"/>
                      </a:lnTo>
                      <a:lnTo>
                        <a:pt x="55" y="64"/>
                      </a:lnTo>
                      <a:lnTo>
                        <a:pt x="0" y="3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310">
                  <a:extLst>
                    <a:ext uri="{FF2B5EF4-FFF2-40B4-BE49-F238E27FC236}">
                      <a16:creationId xmlns:a16="http://schemas.microsoft.com/office/drawing/2014/main" id="{5646ECA5-D5DA-BC8A-C2E2-51CBC29C4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785126"/>
                  <a:ext cx="168168" cy="411075"/>
                </a:xfrm>
                <a:custGeom>
                  <a:avLst/>
                  <a:gdLst>
                    <a:gd name="T0" fmla="*/ 0 w 45"/>
                    <a:gd name="T1" fmla="*/ 67 h 110"/>
                    <a:gd name="T2" fmla="*/ 23 w 45"/>
                    <a:gd name="T3" fmla="*/ 0 h 110"/>
                    <a:gd name="T4" fmla="*/ 45 w 45"/>
                    <a:gd name="T5" fmla="*/ 69 h 110"/>
                    <a:gd name="T6" fmla="*/ 23 w 45"/>
                    <a:gd name="T7" fmla="*/ 110 h 110"/>
                    <a:gd name="T8" fmla="*/ 0 w 45"/>
                    <a:gd name="T9" fmla="*/ 6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10">
                      <a:moveTo>
                        <a:pt x="0" y="67"/>
                      </a:moveTo>
                      <a:lnTo>
                        <a:pt x="23" y="0"/>
                      </a:lnTo>
                      <a:lnTo>
                        <a:pt x="45" y="69"/>
                      </a:lnTo>
                      <a:lnTo>
                        <a:pt x="23" y="11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311">
                  <a:extLst>
                    <a:ext uri="{FF2B5EF4-FFF2-40B4-BE49-F238E27FC236}">
                      <a16:creationId xmlns:a16="http://schemas.microsoft.com/office/drawing/2014/main" id="{D060C829-9D87-A791-47CD-4B269397F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1220" y="2815022"/>
                  <a:ext cx="78479" cy="362494"/>
                </a:xfrm>
                <a:custGeom>
                  <a:avLst/>
                  <a:gdLst>
                    <a:gd name="T0" fmla="*/ 0 w 21"/>
                    <a:gd name="T1" fmla="*/ 59 h 97"/>
                    <a:gd name="T2" fmla="*/ 21 w 21"/>
                    <a:gd name="T3" fmla="*/ 0 h 97"/>
                    <a:gd name="T4" fmla="*/ 21 w 21"/>
                    <a:gd name="T5" fmla="*/ 97 h 97"/>
                    <a:gd name="T6" fmla="*/ 0 w 21"/>
                    <a:gd name="T7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7">
                      <a:moveTo>
                        <a:pt x="0" y="59"/>
                      </a:moveTo>
                      <a:lnTo>
                        <a:pt x="21" y="0"/>
                      </a:lnTo>
                      <a:lnTo>
                        <a:pt x="21" y="97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312">
                  <a:extLst>
                    <a:ext uri="{FF2B5EF4-FFF2-40B4-BE49-F238E27FC236}">
                      <a16:creationId xmlns:a16="http://schemas.microsoft.com/office/drawing/2014/main" id="{1FC7A186-1DE9-0B83-50B6-1A9D45692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0042" y="2564640"/>
                  <a:ext cx="467132" cy="949210"/>
                </a:xfrm>
                <a:custGeom>
                  <a:avLst/>
                  <a:gdLst>
                    <a:gd name="T0" fmla="*/ 33 w 125"/>
                    <a:gd name="T1" fmla="*/ 0 h 254"/>
                    <a:gd name="T2" fmla="*/ 0 w 125"/>
                    <a:gd name="T3" fmla="*/ 83 h 254"/>
                    <a:gd name="T4" fmla="*/ 54 w 125"/>
                    <a:gd name="T5" fmla="*/ 81 h 254"/>
                    <a:gd name="T6" fmla="*/ 12 w 125"/>
                    <a:gd name="T7" fmla="*/ 128 h 254"/>
                    <a:gd name="T8" fmla="*/ 123 w 125"/>
                    <a:gd name="T9" fmla="*/ 254 h 254"/>
                    <a:gd name="T10" fmla="*/ 125 w 125"/>
                    <a:gd name="T11" fmla="*/ 169 h 254"/>
                    <a:gd name="T12" fmla="*/ 33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33" y="0"/>
                      </a:moveTo>
                      <a:lnTo>
                        <a:pt x="0" y="83"/>
                      </a:lnTo>
                      <a:lnTo>
                        <a:pt x="54" y="81"/>
                      </a:lnTo>
                      <a:lnTo>
                        <a:pt x="12" y="128"/>
                      </a:lnTo>
                      <a:lnTo>
                        <a:pt x="123" y="254"/>
                      </a:lnTo>
                      <a:lnTo>
                        <a:pt x="125" y="16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313">
                  <a:extLst>
                    <a:ext uri="{FF2B5EF4-FFF2-40B4-BE49-F238E27FC236}">
                      <a16:creationId xmlns:a16="http://schemas.microsoft.com/office/drawing/2014/main" id="{647AE5B9-EA86-9875-A28D-94F9E5222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9700" y="2564640"/>
                  <a:ext cx="467132" cy="949210"/>
                </a:xfrm>
                <a:custGeom>
                  <a:avLst/>
                  <a:gdLst>
                    <a:gd name="T0" fmla="*/ 92 w 125"/>
                    <a:gd name="T1" fmla="*/ 0 h 254"/>
                    <a:gd name="T2" fmla="*/ 125 w 125"/>
                    <a:gd name="T3" fmla="*/ 83 h 254"/>
                    <a:gd name="T4" fmla="*/ 71 w 125"/>
                    <a:gd name="T5" fmla="*/ 81 h 254"/>
                    <a:gd name="T6" fmla="*/ 113 w 125"/>
                    <a:gd name="T7" fmla="*/ 128 h 254"/>
                    <a:gd name="T8" fmla="*/ 0 w 125"/>
                    <a:gd name="T9" fmla="*/ 254 h 254"/>
                    <a:gd name="T10" fmla="*/ 0 w 125"/>
                    <a:gd name="T11" fmla="*/ 169 h 254"/>
                    <a:gd name="T12" fmla="*/ 92 w 125"/>
                    <a:gd name="T13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254">
                      <a:moveTo>
                        <a:pt x="92" y="0"/>
                      </a:moveTo>
                      <a:lnTo>
                        <a:pt x="125" y="83"/>
                      </a:lnTo>
                      <a:lnTo>
                        <a:pt x="71" y="81"/>
                      </a:lnTo>
                      <a:lnTo>
                        <a:pt x="113" y="128"/>
                      </a:lnTo>
                      <a:lnTo>
                        <a:pt x="0" y="254"/>
                      </a:lnTo>
                      <a:lnTo>
                        <a:pt x="0" y="16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314">
                  <a:extLst>
                    <a:ext uri="{FF2B5EF4-FFF2-40B4-BE49-F238E27FC236}">
                      <a16:creationId xmlns:a16="http://schemas.microsoft.com/office/drawing/2014/main" id="{B8650F20-9191-576E-2D22-049C8443C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9726" y="3061667"/>
                  <a:ext cx="369969" cy="373704"/>
                </a:xfrm>
                <a:custGeom>
                  <a:avLst/>
                  <a:gdLst>
                    <a:gd name="T0" fmla="*/ 42 w 42"/>
                    <a:gd name="T1" fmla="*/ 14 h 42"/>
                    <a:gd name="T2" fmla="*/ 34 w 42"/>
                    <a:gd name="T3" fmla="*/ 7 h 42"/>
                    <a:gd name="T4" fmla="*/ 7 w 42"/>
                    <a:gd name="T5" fmla="*/ 8 h 42"/>
                    <a:gd name="T6" fmla="*/ 7 w 42"/>
                    <a:gd name="T7" fmla="*/ 8 h 42"/>
                    <a:gd name="T8" fmla="*/ 8 w 42"/>
                    <a:gd name="T9" fmla="*/ 35 h 42"/>
                    <a:gd name="T10" fmla="*/ 17 w 42"/>
                    <a:gd name="T11" fmla="*/ 42 h 42"/>
                    <a:gd name="T12" fmla="*/ 42 w 42"/>
                    <a:gd name="T13" fmla="*/ 1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2">
                      <a:moveTo>
                        <a:pt x="42" y="14"/>
                      </a:move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7" y="0"/>
                        <a:pt x="14" y="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0" y="16"/>
                        <a:pt x="1" y="28"/>
                        <a:pt x="8" y="3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315">
                  <a:extLst>
                    <a:ext uri="{FF2B5EF4-FFF2-40B4-BE49-F238E27FC236}">
                      <a16:creationId xmlns:a16="http://schemas.microsoft.com/office/drawing/2014/main" id="{69E60389-374E-BECC-4B50-17402AAF1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3358" y="2919658"/>
                  <a:ext cx="257857" cy="239172"/>
                </a:xfrm>
                <a:custGeom>
                  <a:avLst/>
                  <a:gdLst>
                    <a:gd name="T0" fmla="*/ 2 w 29"/>
                    <a:gd name="T1" fmla="*/ 8 h 27"/>
                    <a:gd name="T2" fmla="*/ 1 w 29"/>
                    <a:gd name="T3" fmla="*/ 2 h 27"/>
                    <a:gd name="T4" fmla="*/ 7 w 29"/>
                    <a:gd name="T5" fmla="*/ 2 h 27"/>
                    <a:gd name="T6" fmla="*/ 27 w 29"/>
                    <a:gd name="T7" fmla="*/ 19 h 27"/>
                    <a:gd name="T8" fmla="*/ 27 w 29"/>
                    <a:gd name="T9" fmla="*/ 25 h 27"/>
                    <a:gd name="T10" fmla="*/ 22 w 29"/>
                    <a:gd name="T11" fmla="*/ 26 h 27"/>
                    <a:gd name="T12" fmla="*/ 2 w 29"/>
                    <a:gd name="T13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7">
                      <a:moveTo>
                        <a:pt x="2" y="8"/>
                      </a:move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2" y="1"/>
                        <a:pt x="5" y="0"/>
                        <a:pt x="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21"/>
                        <a:pt x="29" y="23"/>
                        <a:pt x="27" y="25"/>
                      </a:cubicBezTo>
                      <a:cubicBezTo>
                        <a:pt x="26" y="27"/>
                        <a:pt x="23" y="27"/>
                        <a:pt x="22" y="26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316">
                  <a:extLst>
                    <a:ext uri="{FF2B5EF4-FFF2-40B4-BE49-F238E27FC236}">
                      <a16:creationId xmlns:a16="http://schemas.microsoft.com/office/drawing/2014/main" id="{8E14D42B-384D-72B3-2A27-87625EBBE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736" y="2957031"/>
                  <a:ext cx="168168" cy="254120"/>
                </a:xfrm>
                <a:custGeom>
                  <a:avLst/>
                  <a:gdLst>
                    <a:gd name="T0" fmla="*/ 2 w 19"/>
                    <a:gd name="T1" fmla="*/ 7 h 29"/>
                    <a:gd name="T2" fmla="*/ 9 w 19"/>
                    <a:gd name="T3" fmla="*/ 4 h 29"/>
                    <a:gd name="T4" fmla="*/ 14 w 19"/>
                    <a:gd name="T5" fmla="*/ 10 h 29"/>
                    <a:gd name="T6" fmla="*/ 18 w 19"/>
                    <a:gd name="T7" fmla="*/ 23 h 29"/>
                    <a:gd name="T8" fmla="*/ 16 w 19"/>
                    <a:gd name="T9" fmla="*/ 28 h 29"/>
                    <a:gd name="T10" fmla="*/ 11 w 19"/>
                    <a:gd name="T11" fmla="*/ 26 h 29"/>
                    <a:gd name="T12" fmla="*/ 7 w 19"/>
                    <a:gd name="T13" fmla="*/ 15 h 29"/>
                    <a:gd name="T14" fmla="*/ 2 w 19"/>
                    <a:gd name="T15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9">
                      <a:moveTo>
                        <a:pt x="2" y="7"/>
                      </a:moveTo>
                      <a:cubicBezTo>
                        <a:pt x="0" y="2"/>
                        <a:pt x="7" y="0"/>
                        <a:pt x="9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5"/>
                        <a:pt x="18" y="27"/>
                        <a:pt x="16" y="28"/>
                      </a:cubicBezTo>
                      <a:cubicBezTo>
                        <a:pt x="14" y="29"/>
                        <a:pt x="11" y="28"/>
                        <a:pt x="11" y="26"/>
                      </a:cubicBezTo>
                      <a:cubicBezTo>
                        <a:pt x="7" y="15"/>
                        <a:pt x="7" y="15"/>
                        <a:pt x="7" y="15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317">
                  <a:extLst>
                    <a:ext uri="{FF2B5EF4-FFF2-40B4-BE49-F238E27FC236}">
                      <a16:creationId xmlns:a16="http://schemas.microsoft.com/office/drawing/2014/main" id="{73BC21B2-4F9E-F086-76E1-976D6E98C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3197" y="4212677"/>
                  <a:ext cx="627824" cy="302702"/>
                </a:xfrm>
                <a:custGeom>
                  <a:avLst/>
                  <a:gdLst>
                    <a:gd name="T0" fmla="*/ 23 w 71"/>
                    <a:gd name="T1" fmla="*/ 0 h 34"/>
                    <a:gd name="T2" fmla="*/ 49 w 71"/>
                    <a:gd name="T3" fmla="*/ 0 h 34"/>
                    <a:gd name="T4" fmla="*/ 49 w 71"/>
                    <a:gd name="T5" fmla="*/ 0 h 34"/>
                    <a:gd name="T6" fmla="*/ 49 w 71"/>
                    <a:gd name="T7" fmla="*/ 0 h 34"/>
                    <a:gd name="T8" fmla="*/ 65 w 71"/>
                    <a:gd name="T9" fmla="*/ 7 h 34"/>
                    <a:gd name="T10" fmla="*/ 71 w 71"/>
                    <a:gd name="T11" fmla="*/ 22 h 34"/>
                    <a:gd name="T12" fmla="*/ 71 w 71"/>
                    <a:gd name="T13" fmla="*/ 22 h 34"/>
                    <a:gd name="T14" fmla="*/ 71 w 71"/>
                    <a:gd name="T15" fmla="*/ 22 h 34"/>
                    <a:gd name="T16" fmla="*/ 71 w 71"/>
                    <a:gd name="T17" fmla="*/ 34 h 34"/>
                    <a:gd name="T18" fmla="*/ 62 w 71"/>
                    <a:gd name="T19" fmla="*/ 34 h 34"/>
                    <a:gd name="T20" fmla="*/ 62 w 71"/>
                    <a:gd name="T21" fmla="*/ 22 h 34"/>
                    <a:gd name="T22" fmla="*/ 62 w 71"/>
                    <a:gd name="T23" fmla="*/ 22 h 34"/>
                    <a:gd name="T24" fmla="*/ 62 w 71"/>
                    <a:gd name="T25" fmla="*/ 22 h 34"/>
                    <a:gd name="T26" fmla="*/ 58 w 71"/>
                    <a:gd name="T27" fmla="*/ 14 h 34"/>
                    <a:gd name="T28" fmla="*/ 49 w 71"/>
                    <a:gd name="T29" fmla="*/ 10 h 34"/>
                    <a:gd name="T30" fmla="*/ 49 w 71"/>
                    <a:gd name="T31" fmla="*/ 10 h 34"/>
                    <a:gd name="T32" fmla="*/ 49 w 71"/>
                    <a:gd name="T33" fmla="*/ 10 h 34"/>
                    <a:gd name="T34" fmla="*/ 23 w 71"/>
                    <a:gd name="T35" fmla="*/ 10 h 34"/>
                    <a:gd name="T36" fmla="*/ 23 w 71"/>
                    <a:gd name="T37" fmla="*/ 10 h 34"/>
                    <a:gd name="T38" fmla="*/ 23 w 71"/>
                    <a:gd name="T39" fmla="*/ 10 h 34"/>
                    <a:gd name="T40" fmla="*/ 14 w 71"/>
                    <a:gd name="T41" fmla="*/ 14 h 34"/>
                    <a:gd name="T42" fmla="*/ 10 w 71"/>
                    <a:gd name="T43" fmla="*/ 22 h 34"/>
                    <a:gd name="T44" fmla="*/ 10 w 71"/>
                    <a:gd name="T45" fmla="*/ 22 h 34"/>
                    <a:gd name="T46" fmla="*/ 10 w 71"/>
                    <a:gd name="T47" fmla="*/ 22 h 34"/>
                    <a:gd name="T48" fmla="*/ 10 w 71"/>
                    <a:gd name="T49" fmla="*/ 34 h 34"/>
                    <a:gd name="T50" fmla="*/ 0 w 71"/>
                    <a:gd name="T51" fmla="*/ 34 h 34"/>
                    <a:gd name="T52" fmla="*/ 0 w 71"/>
                    <a:gd name="T53" fmla="*/ 22 h 34"/>
                    <a:gd name="T54" fmla="*/ 0 w 71"/>
                    <a:gd name="T55" fmla="*/ 22 h 34"/>
                    <a:gd name="T56" fmla="*/ 0 w 71"/>
                    <a:gd name="T57" fmla="*/ 22 h 34"/>
                    <a:gd name="T58" fmla="*/ 7 w 71"/>
                    <a:gd name="T59" fmla="*/ 7 h 34"/>
                    <a:gd name="T60" fmla="*/ 23 w 71"/>
                    <a:gd name="T61" fmla="*/ 0 h 34"/>
                    <a:gd name="T62" fmla="*/ 23 w 71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34">
                      <a:moveTo>
                        <a:pt x="23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5" y="0"/>
                        <a:pt x="61" y="3"/>
                        <a:pt x="65" y="7"/>
                      </a:cubicBezTo>
                      <a:cubicBezTo>
                        <a:pt x="69" y="11"/>
                        <a:pt x="71" y="16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2" y="19"/>
                        <a:pt x="60" y="16"/>
                        <a:pt x="58" y="14"/>
                      </a:cubicBezTo>
                      <a:cubicBezTo>
                        <a:pt x="56" y="11"/>
                        <a:pt x="53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4" y="14"/>
                      </a:cubicBezTo>
                      <a:cubicBezTo>
                        <a:pt x="11" y="16"/>
                        <a:pt x="10" y="19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3" y="11"/>
                        <a:pt x="7" y="7"/>
                      </a:cubicBezTo>
                      <a:cubicBezTo>
                        <a:pt x="11" y="3"/>
                        <a:pt x="17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7C7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Rectangle 319">
                  <a:extLst>
                    <a:ext uri="{FF2B5EF4-FFF2-40B4-BE49-F238E27FC236}">
                      <a16:creationId xmlns:a16="http://schemas.microsoft.com/office/drawing/2014/main" id="{05FCFA26-3E97-CD2D-4167-A7EEC6642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9389" y="4470534"/>
                  <a:ext cx="1322914" cy="982844"/>
                </a:xfrm>
                <a:prstGeom prst="rect">
                  <a:avLst/>
                </a:prstGeom>
                <a:solidFill>
                  <a:srgbClr val="24242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320">
                  <a:extLst>
                    <a:ext uri="{FF2B5EF4-FFF2-40B4-BE49-F238E27FC236}">
                      <a16:creationId xmlns:a16="http://schemas.microsoft.com/office/drawing/2014/main" id="{B7D78446-213D-4063-EC4D-1024882A6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9389" y="4515379"/>
                  <a:ext cx="1322914" cy="646510"/>
                </a:xfrm>
                <a:custGeom>
                  <a:avLst/>
                  <a:gdLst>
                    <a:gd name="T0" fmla="*/ 354 w 354"/>
                    <a:gd name="T1" fmla="*/ 0 h 173"/>
                    <a:gd name="T2" fmla="*/ 354 w 354"/>
                    <a:gd name="T3" fmla="*/ 133 h 173"/>
                    <a:gd name="T4" fmla="*/ 182 w 354"/>
                    <a:gd name="T5" fmla="*/ 173 h 173"/>
                    <a:gd name="T6" fmla="*/ 0 w 354"/>
                    <a:gd name="T7" fmla="*/ 133 h 173"/>
                    <a:gd name="T8" fmla="*/ 0 w 354"/>
                    <a:gd name="T9" fmla="*/ 0 h 173"/>
                    <a:gd name="T10" fmla="*/ 354 w 354"/>
                    <a:gd name="T11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4" h="173">
                      <a:moveTo>
                        <a:pt x="354" y="0"/>
                      </a:moveTo>
                      <a:lnTo>
                        <a:pt x="354" y="133"/>
                      </a:lnTo>
                      <a:lnTo>
                        <a:pt x="182" y="173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420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321">
                  <a:extLst>
                    <a:ext uri="{FF2B5EF4-FFF2-40B4-BE49-F238E27FC236}">
                      <a16:creationId xmlns:a16="http://schemas.microsoft.com/office/drawing/2014/main" id="{3367CD91-B4F2-2DC6-09D3-53E9AE5A9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2018" y="4451848"/>
                  <a:ext cx="1397655" cy="683881"/>
                </a:xfrm>
                <a:custGeom>
                  <a:avLst/>
                  <a:gdLst>
                    <a:gd name="T0" fmla="*/ 0 w 374"/>
                    <a:gd name="T1" fmla="*/ 0 h 183"/>
                    <a:gd name="T2" fmla="*/ 374 w 374"/>
                    <a:gd name="T3" fmla="*/ 0 h 183"/>
                    <a:gd name="T4" fmla="*/ 374 w 374"/>
                    <a:gd name="T5" fmla="*/ 140 h 183"/>
                    <a:gd name="T6" fmla="*/ 194 w 374"/>
                    <a:gd name="T7" fmla="*/ 183 h 183"/>
                    <a:gd name="T8" fmla="*/ 0 w 374"/>
                    <a:gd name="T9" fmla="*/ 140 h 183"/>
                    <a:gd name="T10" fmla="*/ 0 w 374"/>
                    <a:gd name="T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183">
                      <a:moveTo>
                        <a:pt x="0" y="0"/>
                      </a:moveTo>
                      <a:lnTo>
                        <a:pt x="374" y="0"/>
                      </a:lnTo>
                      <a:lnTo>
                        <a:pt x="374" y="140"/>
                      </a:lnTo>
                      <a:lnTo>
                        <a:pt x="194" y="183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Rectangle 322">
                  <a:extLst>
                    <a:ext uri="{FF2B5EF4-FFF2-40B4-BE49-F238E27FC236}">
                      <a16:creationId xmlns:a16="http://schemas.microsoft.com/office/drawing/2014/main" id="{4102C7E2-3C21-7876-8EA2-2AC037A32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149482" cy="14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Rectangle 323">
                  <a:extLst>
                    <a:ext uri="{FF2B5EF4-FFF2-40B4-BE49-F238E27FC236}">
                      <a16:creationId xmlns:a16="http://schemas.microsoft.com/office/drawing/2014/main" id="{BB61214B-D2AE-F767-7803-B748F1481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8526" y="5038564"/>
                  <a:ext cx="78479" cy="149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324">
                  <a:extLst>
                    <a:ext uri="{FF2B5EF4-FFF2-40B4-BE49-F238E27FC236}">
                      <a16:creationId xmlns:a16="http://schemas.microsoft.com/office/drawing/2014/main" id="{4C55786D-7B0F-1519-C4FE-EBFAC7CC6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6520" y="4089356"/>
                  <a:ext cx="362495" cy="291490"/>
                </a:xfrm>
                <a:custGeom>
                  <a:avLst/>
                  <a:gdLst>
                    <a:gd name="T0" fmla="*/ 40 w 41"/>
                    <a:gd name="T1" fmla="*/ 0 h 33"/>
                    <a:gd name="T2" fmla="*/ 40 w 41"/>
                    <a:gd name="T3" fmla="*/ 11 h 33"/>
                    <a:gd name="T4" fmla="*/ 21 w 41"/>
                    <a:gd name="T5" fmla="*/ 32 h 33"/>
                    <a:gd name="T6" fmla="*/ 21 w 41"/>
                    <a:gd name="T7" fmla="*/ 32 h 33"/>
                    <a:gd name="T8" fmla="*/ 1 w 41"/>
                    <a:gd name="T9" fmla="*/ 14 h 33"/>
                    <a:gd name="T10" fmla="*/ 0 w 41"/>
                    <a:gd name="T11" fmla="*/ 2 h 33"/>
                    <a:gd name="T12" fmla="*/ 40 w 41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0" y="0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22"/>
                        <a:pt x="32" y="31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11" y="33"/>
                        <a:pt x="1" y="24"/>
                        <a:pt x="1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0" name="직사각형 299">
            <a:extLst>
              <a:ext uri="{FF2B5EF4-FFF2-40B4-BE49-F238E27FC236}">
                <a16:creationId xmlns:a16="http://schemas.microsoft.com/office/drawing/2014/main" id="{275B1E5E-D326-3B37-F9B0-EA40E3AA1969}"/>
              </a:ext>
            </a:extLst>
          </p:cNvPr>
          <p:cNvSpPr/>
          <p:nvPr/>
        </p:nvSpPr>
        <p:spPr>
          <a:xfrm>
            <a:off x="5722977" y="5337337"/>
            <a:ext cx="2316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㈜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원네스테크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사업장  천안시 두정동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2E773BC-9DF3-9C73-012A-74D827AC6C96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16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 descr="넓은화살표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73638"/>
            <a:ext cx="3312673" cy="70644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7171819" y="1628800"/>
            <a:ext cx="3964741" cy="4608512"/>
          </a:xfrm>
          <a:prstGeom prst="rect">
            <a:avLst/>
          </a:prstGeom>
          <a:noFill/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endParaRPr lang="en-US" altLang="ko-KR" b="0" dirty="0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496876" y="2396742"/>
            <a:ext cx="4446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 b="1" dirty="0" err="1">
                <a:solidFill>
                  <a:srgbClr val="00456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현장별</a:t>
            </a:r>
            <a:r>
              <a:rPr lang="ko-KR" altLang="en-US" sz="1600" b="1" dirty="0">
                <a:solidFill>
                  <a:srgbClr val="00456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 직무 만족도 수시 조사</a:t>
            </a:r>
            <a:endParaRPr lang="en-US" altLang="ko-KR" sz="1600" b="1" dirty="0">
              <a:solidFill>
                <a:srgbClr val="00456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굴림" panose="020B0600000101010101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279575" y="1412816"/>
            <a:ext cx="3096649" cy="504056"/>
          </a:xfrm>
          <a:prstGeom prst="roundRect">
            <a:avLst/>
          </a:prstGeom>
          <a:solidFill>
            <a:srgbClr val="FFCC66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altLang="ko-KR" sz="1400" b="1" kern="0" dirty="0">
              <a:solidFill>
                <a:prstClr val="white"/>
              </a:solidFill>
              <a:latin typeface="맑은 고딕"/>
            </a:endParaRPr>
          </a:p>
          <a:p>
            <a:pPr algn="ctr" latinLnBrk="0"/>
            <a:r>
              <a:rPr lang="ko-KR" altLang="en-US" sz="1400" b="1" kern="0" dirty="0" err="1">
                <a:solidFill>
                  <a:schemeClr val="tx1"/>
                </a:solidFill>
                <a:latin typeface="맑은 고딕"/>
              </a:rPr>
              <a:t>현장직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 사원  </a:t>
            </a:r>
            <a:r>
              <a:rPr lang="ko-KR" altLang="en-US" sz="1400" b="1" kern="0" dirty="0" err="1">
                <a:solidFill>
                  <a:schemeClr val="tx1"/>
                </a:solidFill>
                <a:latin typeface="맑은 고딕"/>
              </a:rPr>
              <a:t>이직율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 최소화 유도</a:t>
            </a:r>
            <a:endParaRPr lang="en-US" altLang="ko-KR" sz="1400" b="1" kern="0" dirty="0">
              <a:solidFill>
                <a:schemeClr val="tx1"/>
              </a:solidFill>
              <a:latin typeface="맑은 고딕"/>
            </a:endParaRPr>
          </a:p>
          <a:p>
            <a:pPr algn="ctr" latinLnBrk="0"/>
            <a:endParaRPr lang="ko-KR" altLang="en-US" sz="1400" b="1" kern="0" dirty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868769" y="4239136"/>
            <a:ext cx="18002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20000">
                <a:srgbClr val="007DA9"/>
              </a:gs>
            </a:gsLst>
            <a:lin ang="5400000" scaled="0"/>
          </a:gra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법정 복리 후생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479376" y="2878201"/>
            <a:ext cx="2160239" cy="1054856"/>
          </a:xfrm>
          <a:prstGeom prst="rect">
            <a:avLst/>
          </a:prstGeom>
          <a:solidFill>
            <a:srgbClr val="FEF6F2"/>
          </a:solidFill>
          <a:ln w="12700">
            <a:solidFill>
              <a:srgbClr val="005A7A">
                <a:alpha val="99000"/>
              </a:srgb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b="1" u="sng" dirty="0">
                <a:solidFill>
                  <a:srgbClr val="005A7A"/>
                </a:solidFill>
              </a:rPr>
              <a:t>업무별 적정 임금  책정</a:t>
            </a:r>
            <a:endParaRPr lang="en-US" altLang="ko-KR" sz="1200" b="1" u="sng" dirty="0">
              <a:solidFill>
                <a:srgbClr val="005A7A"/>
              </a:solidFill>
            </a:endParaRPr>
          </a:p>
          <a:p>
            <a:pPr algn="ctr"/>
            <a:endParaRPr lang="en-US" altLang="ko-KR" sz="1200" b="1" u="sng" dirty="0">
              <a:solidFill>
                <a:srgbClr val="005A7A"/>
              </a:solidFill>
            </a:endParaRPr>
          </a:p>
          <a:p>
            <a:r>
              <a:rPr lang="en-US" altLang="ko-KR" sz="1200" dirty="0">
                <a:solidFill>
                  <a:srgbClr val="005A7A"/>
                </a:solidFill>
              </a:rPr>
              <a:t>* </a:t>
            </a:r>
            <a:r>
              <a:rPr lang="ko-KR" altLang="en-US" sz="1200" dirty="0">
                <a:solidFill>
                  <a:srgbClr val="005A7A"/>
                </a:solidFill>
              </a:rPr>
              <a:t>투명한 급여제도</a:t>
            </a:r>
            <a:endParaRPr lang="en-US" altLang="ko-KR" sz="1200" dirty="0">
              <a:solidFill>
                <a:srgbClr val="005A7A"/>
              </a:solidFill>
            </a:endParaRPr>
          </a:p>
          <a:p>
            <a:r>
              <a:rPr lang="en-US" altLang="ko-KR" sz="1200" dirty="0">
                <a:solidFill>
                  <a:srgbClr val="005A7A"/>
                </a:solidFill>
              </a:rPr>
              <a:t>- </a:t>
            </a:r>
            <a:r>
              <a:rPr lang="ko-KR" altLang="en-US" sz="1200" dirty="0">
                <a:solidFill>
                  <a:srgbClr val="005A7A"/>
                </a:solidFill>
              </a:rPr>
              <a:t>숙련도에 따라  차등 지급</a:t>
            </a:r>
            <a:endParaRPr lang="en-US" altLang="ko-KR" sz="1200" dirty="0">
              <a:solidFill>
                <a:srgbClr val="005A7A"/>
              </a:solidFill>
            </a:endParaRPr>
          </a:p>
          <a:p>
            <a:r>
              <a:rPr lang="en-US" altLang="ko-KR" sz="1200" dirty="0">
                <a:solidFill>
                  <a:srgbClr val="005A7A"/>
                </a:solidFill>
              </a:rPr>
              <a:t>- </a:t>
            </a:r>
            <a:r>
              <a:rPr lang="ko-KR" altLang="en-US" sz="1200" dirty="0">
                <a:solidFill>
                  <a:srgbClr val="005A7A"/>
                </a:solidFill>
              </a:rPr>
              <a:t>업무 강도에 따라  차등 지급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2759528" y="2878201"/>
            <a:ext cx="1720537" cy="1054856"/>
          </a:xfrm>
          <a:prstGeom prst="rect">
            <a:avLst/>
          </a:prstGeom>
          <a:solidFill>
            <a:srgbClr val="FEF6F2"/>
          </a:solidFill>
          <a:ln w="12700">
            <a:solidFill>
              <a:srgbClr val="005A7A">
                <a:alpha val="99000"/>
              </a:srgb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b="1" u="sng" dirty="0">
                <a:solidFill>
                  <a:srgbClr val="005A7A"/>
                </a:solidFill>
              </a:rPr>
              <a:t>복 리 후 생</a:t>
            </a:r>
            <a:endParaRPr lang="en-US" altLang="ko-KR" sz="1200" b="1" u="sng" dirty="0">
              <a:solidFill>
                <a:srgbClr val="005A7A"/>
              </a:solidFill>
            </a:endParaRPr>
          </a:p>
          <a:p>
            <a:pPr algn="ctr"/>
            <a:endParaRPr lang="en-US" altLang="ko-KR" sz="1200" b="1" u="sng" dirty="0">
              <a:solidFill>
                <a:srgbClr val="005A7A"/>
              </a:solidFill>
            </a:endParaRPr>
          </a:p>
          <a:p>
            <a:r>
              <a:rPr lang="ko-KR" altLang="en-US" sz="1200" dirty="0">
                <a:solidFill>
                  <a:srgbClr val="005A7A"/>
                </a:solidFill>
              </a:rPr>
              <a:t>경조사</a:t>
            </a:r>
            <a:r>
              <a:rPr lang="en-US" altLang="ko-KR" sz="1200" dirty="0">
                <a:solidFill>
                  <a:srgbClr val="005A7A"/>
                </a:solidFill>
              </a:rPr>
              <a:t>, </a:t>
            </a:r>
            <a:r>
              <a:rPr lang="ko-KR" altLang="en-US" sz="1200" dirty="0">
                <a:solidFill>
                  <a:srgbClr val="005A7A"/>
                </a:solidFill>
              </a:rPr>
              <a:t>단합대회 지원</a:t>
            </a:r>
            <a:endParaRPr lang="en-US" altLang="ko-KR" sz="1200" dirty="0">
              <a:solidFill>
                <a:srgbClr val="005A7A"/>
              </a:solidFill>
            </a:endParaRPr>
          </a:p>
          <a:p>
            <a:r>
              <a:rPr lang="ko-KR" altLang="en-US" sz="1200" dirty="0">
                <a:solidFill>
                  <a:srgbClr val="005A7A"/>
                </a:solidFill>
              </a:rPr>
              <a:t>명절 기념품 지급</a:t>
            </a:r>
            <a:endParaRPr lang="en-US" altLang="ko-KR" sz="1200" dirty="0">
              <a:solidFill>
                <a:srgbClr val="005A7A"/>
              </a:solidFill>
            </a:endParaRPr>
          </a:p>
          <a:p>
            <a:r>
              <a:rPr lang="ko-KR" altLang="en-US" sz="1200" dirty="0">
                <a:solidFill>
                  <a:srgbClr val="005A7A"/>
                </a:solidFill>
              </a:rPr>
              <a:t>야유회</a:t>
            </a:r>
            <a:r>
              <a:rPr lang="en-US" altLang="ko-KR" sz="1200" dirty="0">
                <a:solidFill>
                  <a:srgbClr val="005A7A"/>
                </a:solidFill>
              </a:rPr>
              <a:t>.</a:t>
            </a:r>
            <a:r>
              <a:rPr lang="ko-KR" altLang="en-US" sz="1200" dirty="0">
                <a:solidFill>
                  <a:srgbClr val="005A7A"/>
                </a:solidFill>
              </a:rPr>
              <a:t>성과급 보상</a:t>
            </a:r>
          </a:p>
        </p:txBody>
      </p:sp>
      <p:sp>
        <p:nvSpPr>
          <p:cNvPr id="32" name="직사각형 31"/>
          <p:cNvSpPr/>
          <p:nvPr/>
        </p:nvSpPr>
        <p:spPr bwMode="auto">
          <a:xfrm>
            <a:off x="4588328" y="2878201"/>
            <a:ext cx="1720537" cy="1054856"/>
          </a:xfrm>
          <a:prstGeom prst="rect">
            <a:avLst/>
          </a:prstGeom>
          <a:solidFill>
            <a:srgbClr val="FEF6F2"/>
          </a:solidFill>
          <a:ln w="12700">
            <a:solidFill>
              <a:srgbClr val="005A7A">
                <a:alpha val="99000"/>
              </a:srgb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b="1" u="sng" dirty="0">
                <a:solidFill>
                  <a:srgbClr val="005A7A"/>
                </a:solidFill>
              </a:rPr>
              <a:t>직원 밀착 관리</a:t>
            </a:r>
            <a:endParaRPr lang="en-US" altLang="ko-KR" sz="1200" b="1" u="sng" dirty="0">
              <a:solidFill>
                <a:srgbClr val="005A7A"/>
              </a:solidFill>
            </a:endParaRPr>
          </a:p>
          <a:p>
            <a:endParaRPr lang="en-US" altLang="ko-KR" sz="1200" b="1" u="sng" dirty="0">
              <a:solidFill>
                <a:srgbClr val="005A7A"/>
              </a:solidFill>
            </a:endParaRPr>
          </a:p>
          <a:p>
            <a:r>
              <a:rPr lang="ko-KR" altLang="en-US" sz="1200" dirty="0">
                <a:solidFill>
                  <a:srgbClr val="005A7A"/>
                </a:solidFill>
              </a:rPr>
              <a:t>수시 직원 상담</a:t>
            </a:r>
            <a:endParaRPr lang="en-US" altLang="ko-KR" sz="1200" dirty="0">
              <a:solidFill>
                <a:srgbClr val="005A7A"/>
              </a:solidFill>
            </a:endParaRPr>
          </a:p>
          <a:p>
            <a:r>
              <a:rPr lang="ko-KR" altLang="en-US" sz="1200" dirty="0">
                <a:solidFill>
                  <a:srgbClr val="005A7A"/>
                </a:solidFill>
              </a:rPr>
              <a:t>신입사원 </a:t>
            </a:r>
            <a:r>
              <a:rPr lang="ko-KR" altLang="en-US" sz="1200" dirty="0" err="1">
                <a:solidFill>
                  <a:srgbClr val="005A7A"/>
                </a:solidFill>
              </a:rPr>
              <a:t>멘토제</a:t>
            </a:r>
            <a:r>
              <a:rPr lang="ko-KR" altLang="en-US" sz="1200" dirty="0">
                <a:solidFill>
                  <a:srgbClr val="005A7A"/>
                </a:solidFill>
              </a:rPr>
              <a:t> 운영수평적 조직 운영</a:t>
            </a:r>
          </a:p>
        </p:txBody>
      </p:sp>
      <p:sp>
        <p:nvSpPr>
          <p:cNvPr id="33" name="직사각형 32"/>
          <p:cNvSpPr/>
          <p:nvPr/>
        </p:nvSpPr>
        <p:spPr bwMode="auto">
          <a:xfrm>
            <a:off x="1781795" y="4781950"/>
            <a:ext cx="4130919" cy="1455362"/>
          </a:xfrm>
          <a:prstGeom prst="rect">
            <a:avLst/>
          </a:prstGeom>
          <a:solidFill>
            <a:srgbClr val="FEF6F2"/>
          </a:solidFill>
          <a:ln w="12700">
            <a:solidFill>
              <a:srgbClr val="005A7A">
                <a:alpha val="99000"/>
              </a:srgb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법정퇴직금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퇴직연금보험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(DC)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가입</a:t>
            </a:r>
            <a:endParaRPr lang="en-US" altLang="ko-KR" sz="1200" kern="0" dirty="0">
              <a:solidFill>
                <a:srgbClr val="005A7A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유급휴일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주휴일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근로자의 날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공휴일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국경일</a:t>
            </a:r>
            <a:endParaRPr lang="en-US" altLang="ko-KR" sz="1200" kern="0" dirty="0">
              <a:solidFill>
                <a:srgbClr val="005A7A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연차휴가 사용</a:t>
            </a:r>
            <a:endParaRPr lang="en-US" altLang="ko-KR" sz="1200" kern="0" dirty="0">
              <a:solidFill>
                <a:srgbClr val="005A7A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출산휴가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/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육아휴직 적용</a:t>
            </a:r>
            <a:endParaRPr lang="en-US" altLang="ko-KR" sz="1200" kern="0" dirty="0">
              <a:solidFill>
                <a:srgbClr val="005A7A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rPr>
              <a:t>각종 사회보험 가입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315835" y="2008872"/>
            <a:ext cx="908646" cy="462988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휴가비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315835" y="2564904"/>
            <a:ext cx="908646" cy="462988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단합식사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315835" y="3105016"/>
            <a:ext cx="908646" cy="462988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경조휴가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경조금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8248" y="3645024"/>
            <a:ext cx="2484000" cy="468000"/>
          </a:xfrm>
          <a:prstGeom prst="rect">
            <a:avLst/>
          </a:prstGeom>
          <a:solidFill>
            <a:srgbClr val="FFCC66"/>
          </a:solidFill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근무 중 식사 제공</a:t>
            </a:r>
            <a:endParaRPr lang="en-US" altLang="ko-KR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출퇴근 관련 지원</a:t>
            </a:r>
            <a:endParaRPr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315835" y="3645024"/>
            <a:ext cx="908646" cy="4680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식사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통근버스 지원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4185136"/>
            <a:ext cx="2484000" cy="468000"/>
          </a:xfrm>
          <a:prstGeom prst="rect">
            <a:avLst/>
          </a:prstGeom>
          <a:solidFill>
            <a:srgbClr val="FFCC66"/>
          </a:solidFill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정기</a:t>
            </a:r>
            <a:r>
              <a:rPr lang="en-US" altLang="ko-KR" b="0" dirty="0">
                <a:solidFill>
                  <a:schemeClr val="tx1"/>
                </a:solidFill>
              </a:rPr>
              <a:t>:</a:t>
            </a:r>
            <a:r>
              <a:rPr lang="ko-KR" altLang="en-US" b="0" dirty="0">
                <a:solidFill>
                  <a:schemeClr val="tx1"/>
                </a:solidFill>
              </a:rPr>
              <a:t> 년 </a:t>
            </a:r>
            <a:r>
              <a:rPr lang="en-US" altLang="ko-KR" b="0" dirty="0">
                <a:solidFill>
                  <a:schemeClr val="tx1"/>
                </a:solidFill>
              </a:rPr>
              <a:t>1</a:t>
            </a:r>
            <a:r>
              <a:rPr lang="ko-KR" altLang="en-US" b="0" dirty="0">
                <a:solidFill>
                  <a:schemeClr val="tx1"/>
                </a:solidFill>
              </a:rPr>
              <a:t>회</a:t>
            </a:r>
            <a:r>
              <a:rPr lang="en-US" altLang="ko-KR" b="0" dirty="0">
                <a:solidFill>
                  <a:schemeClr val="tx1"/>
                </a:solidFill>
              </a:rPr>
              <a:t> (</a:t>
            </a:r>
            <a:r>
              <a:rPr lang="ko-KR" altLang="en-US" b="0" dirty="0">
                <a:solidFill>
                  <a:schemeClr val="tx1"/>
                </a:solidFill>
              </a:rPr>
              <a:t>우수근무자 평가</a:t>
            </a:r>
            <a:r>
              <a:rPr lang="en-US" altLang="ko-KR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수시</a:t>
            </a:r>
            <a:r>
              <a:rPr lang="en-US" altLang="ko-KR" b="0" dirty="0">
                <a:solidFill>
                  <a:schemeClr val="tx1"/>
                </a:solidFill>
              </a:rPr>
              <a:t>:</a:t>
            </a:r>
            <a:r>
              <a:rPr lang="ko-KR" altLang="en-US" b="0" dirty="0">
                <a:solidFill>
                  <a:schemeClr val="tx1"/>
                </a:solidFill>
              </a:rPr>
              <a:t> 공로자</a:t>
            </a:r>
            <a:endParaRPr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315835" y="4185136"/>
            <a:ext cx="908646" cy="4680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포상제도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8248" y="4730190"/>
            <a:ext cx="2484000" cy="468000"/>
          </a:xfrm>
          <a:prstGeom prst="rect">
            <a:avLst/>
          </a:prstGeom>
          <a:solidFill>
            <a:srgbClr val="FFCC66"/>
          </a:solidFill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사업장 별  운영비용 지급</a:t>
            </a:r>
            <a:endParaRPr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315835" y="4730190"/>
            <a:ext cx="908646" cy="4680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한마음대회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28248" y="2024896"/>
            <a:ext cx="2484000" cy="468000"/>
          </a:xfrm>
          <a:prstGeom prst="rect">
            <a:avLst/>
          </a:prstGeom>
          <a:solidFill>
            <a:srgbClr val="FFCC66"/>
          </a:solidFill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하계 휴가비 지원</a:t>
            </a:r>
            <a:endParaRPr lang="en-US" altLang="ko-KR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ko-KR" b="0" dirty="0">
                <a:solidFill>
                  <a:schemeClr val="tx1"/>
                </a:solidFill>
              </a:rPr>
              <a:t>(</a:t>
            </a:r>
            <a:r>
              <a:rPr lang="ko-KR" altLang="en-US" b="0" dirty="0">
                <a:solidFill>
                  <a:schemeClr val="tx1"/>
                </a:solidFill>
              </a:rPr>
              <a:t>추후 비용 확정</a:t>
            </a:r>
            <a:r>
              <a:rPr lang="en-US" altLang="ko-KR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28248" y="2564904"/>
            <a:ext cx="2484000" cy="468000"/>
          </a:xfrm>
          <a:prstGeom prst="rect">
            <a:avLst/>
          </a:prstGeom>
          <a:solidFill>
            <a:srgbClr val="FFCC66"/>
          </a:solidFill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년</a:t>
            </a:r>
            <a:r>
              <a:rPr lang="en-US" altLang="ko-KR" b="0" dirty="0">
                <a:solidFill>
                  <a:schemeClr val="tx1"/>
                </a:solidFill>
              </a:rPr>
              <a:t>1~</a:t>
            </a:r>
            <a:r>
              <a:rPr lang="ko-KR" altLang="en-US" b="0" dirty="0">
                <a:solidFill>
                  <a:schemeClr val="tx1"/>
                </a:solidFill>
              </a:rPr>
              <a:t> </a:t>
            </a:r>
            <a:r>
              <a:rPr lang="en-US" altLang="ko-KR" b="0" dirty="0">
                <a:solidFill>
                  <a:schemeClr val="tx1"/>
                </a:solidFill>
              </a:rPr>
              <a:t>2</a:t>
            </a:r>
            <a:r>
              <a:rPr lang="ko-KR" altLang="en-US" b="0" dirty="0">
                <a:solidFill>
                  <a:schemeClr val="tx1"/>
                </a:solidFill>
              </a:rPr>
              <a:t>회 </a:t>
            </a:r>
            <a:r>
              <a:rPr lang="en-US" altLang="ko-KR" b="0" dirty="0">
                <a:solidFill>
                  <a:schemeClr val="tx1"/>
                </a:solidFill>
              </a:rPr>
              <a:t>(</a:t>
            </a:r>
            <a:r>
              <a:rPr lang="ko-KR" altLang="en-US" b="0" dirty="0">
                <a:solidFill>
                  <a:schemeClr val="tx1"/>
                </a:solidFill>
              </a:rPr>
              <a:t>상</a:t>
            </a:r>
            <a:r>
              <a:rPr lang="en-US" altLang="ko-KR" b="0" dirty="0">
                <a:solidFill>
                  <a:schemeClr val="tx1"/>
                </a:solidFill>
              </a:rPr>
              <a:t>/</a:t>
            </a:r>
            <a:r>
              <a:rPr lang="ko-KR" altLang="en-US" b="0" dirty="0">
                <a:solidFill>
                  <a:schemeClr val="tx1"/>
                </a:solidFill>
              </a:rPr>
              <a:t>하반기</a:t>
            </a:r>
            <a:r>
              <a:rPr lang="en-US" altLang="ko-KR" b="0" dirty="0">
                <a:solidFill>
                  <a:schemeClr val="tx1"/>
                </a:solidFill>
              </a:rPr>
              <a:t>) </a:t>
            </a:r>
            <a:r>
              <a:rPr lang="ko-KR" altLang="en-US" b="0" dirty="0">
                <a:solidFill>
                  <a:schemeClr val="tx1"/>
                </a:solidFill>
              </a:rPr>
              <a:t>단합식사</a:t>
            </a:r>
            <a:endParaRPr lang="en-US" altLang="ko-KR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인당 </a:t>
            </a:r>
            <a:r>
              <a:rPr lang="en-US" altLang="ko-KR" b="0" dirty="0">
                <a:solidFill>
                  <a:schemeClr val="tx1"/>
                </a:solidFill>
              </a:rPr>
              <a:t>3</a:t>
            </a:r>
            <a:r>
              <a:rPr lang="ko-KR" altLang="en-US" b="0" dirty="0">
                <a:solidFill>
                  <a:schemeClr val="tx1"/>
                </a:solidFill>
              </a:rPr>
              <a:t>만원 상당</a:t>
            </a:r>
            <a:endParaRPr lang="en-US" altLang="ko-KR" b="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8248" y="3105016"/>
            <a:ext cx="2484000" cy="468000"/>
          </a:xfrm>
          <a:prstGeom prst="rect">
            <a:avLst/>
          </a:prstGeom>
          <a:solidFill>
            <a:srgbClr val="FFCC66"/>
          </a:solidFill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유급휴가</a:t>
            </a:r>
            <a:r>
              <a:rPr lang="en-US" altLang="ko-KR" b="0" dirty="0">
                <a:solidFill>
                  <a:schemeClr val="tx1"/>
                </a:solidFill>
              </a:rPr>
              <a:t>, </a:t>
            </a:r>
            <a:r>
              <a:rPr lang="ko-KR" altLang="en-US" b="0" dirty="0">
                <a:solidFill>
                  <a:schemeClr val="tx1"/>
                </a:solidFill>
              </a:rPr>
              <a:t>경조금 지급 </a:t>
            </a:r>
            <a:endParaRPr lang="en-US" altLang="ko-KR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ko-KR" b="0" dirty="0">
                <a:solidFill>
                  <a:schemeClr val="tx1"/>
                </a:solidFill>
              </a:rPr>
              <a:t>1</a:t>
            </a:r>
            <a:r>
              <a:rPr lang="ko-KR" altLang="en-US" b="0" dirty="0">
                <a:solidFill>
                  <a:schemeClr val="tx1"/>
                </a:solidFill>
              </a:rPr>
              <a:t>일</a:t>
            </a:r>
            <a:r>
              <a:rPr lang="en-US" altLang="ko-KR" b="0" dirty="0">
                <a:solidFill>
                  <a:schemeClr val="tx1"/>
                </a:solidFill>
              </a:rPr>
              <a:t>~5</a:t>
            </a:r>
            <a:r>
              <a:rPr lang="ko-KR" altLang="en-US" b="0" dirty="0">
                <a:solidFill>
                  <a:schemeClr val="tx1"/>
                </a:solidFill>
              </a:rPr>
              <a:t>일 </a:t>
            </a:r>
            <a:r>
              <a:rPr lang="en-US" altLang="ko-KR" b="0" dirty="0">
                <a:solidFill>
                  <a:schemeClr val="tx1"/>
                </a:solidFill>
              </a:rPr>
              <a:t>(5~10</a:t>
            </a:r>
            <a:r>
              <a:rPr lang="ko-KR" altLang="en-US" b="0" dirty="0">
                <a:solidFill>
                  <a:schemeClr val="tx1"/>
                </a:solidFill>
              </a:rPr>
              <a:t>만원</a:t>
            </a:r>
            <a:r>
              <a:rPr lang="en-US" altLang="ko-KR" b="0" dirty="0">
                <a:solidFill>
                  <a:schemeClr val="tx1"/>
                </a:solidFill>
              </a:rPr>
              <a:t>/</a:t>
            </a:r>
            <a:r>
              <a:rPr lang="ko-KR" altLang="en-US" b="0" dirty="0">
                <a:solidFill>
                  <a:schemeClr val="tx1"/>
                </a:solidFill>
              </a:rPr>
              <a:t>건당</a:t>
            </a:r>
            <a:r>
              <a:rPr lang="en-US" altLang="ko-KR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346337" y="1412816"/>
            <a:ext cx="18002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20000">
                <a:srgbClr val="007DA9"/>
              </a:gs>
            </a:gsLst>
            <a:lin ang="5400000" scaled="0"/>
          </a:gra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자체 복리 후생</a:t>
            </a:r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1058471" y="419633"/>
            <a:ext cx="10374383" cy="398700"/>
          </a:xfrm>
        </p:spPr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28" name="이등변 삼각형 27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3.4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장기 근속 유도 방안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346337" y="5275631"/>
            <a:ext cx="2484000" cy="468000"/>
          </a:xfrm>
          <a:prstGeom prst="rect">
            <a:avLst/>
          </a:prstGeom>
          <a:solidFill>
            <a:srgbClr val="FFCC66"/>
          </a:solidFill>
          <a:ln>
            <a:solidFill>
              <a:srgbClr val="4CA7DA">
                <a:alpha val="99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4625" lvl="0" indent="-174625" latinLnBrk="0">
              <a:lnSpc>
                <a:spcPct val="150000"/>
              </a:lnSpc>
              <a:buFont typeface="Arial" panose="020B0604020202020204" pitchFamily="34" charset="0"/>
              <a:buChar char="•"/>
              <a:defRPr sz="1200" b="1" kern="0">
                <a:solidFill>
                  <a:srgbClr val="005A7A"/>
                </a:solidFill>
                <a:latin typeface="맑은 고딕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사업장 별  운영비 지급</a:t>
            </a:r>
            <a:endParaRPr lang="en-US" altLang="ko-KR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b="0" dirty="0">
                <a:solidFill>
                  <a:schemeClr val="tx1"/>
                </a:solidFill>
              </a:rPr>
              <a:t>커피</a:t>
            </a:r>
            <a:r>
              <a:rPr lang="en-US" altLang="ko-KR" b="0" dirty="0">
                <a:solidFill>
                  <a:schemeClr val="tx1"/>
                </a:solidFill>
              </a:rPr>
              <a:t>, </a:t>
            </a:r>
            <a:r>
              <a:rPr lang="ko-KR" altLang="en-US" b="0" dirty="0">
                <a:solidFill>
                  <a:schemeClr val="tx1"/>
                </a:solidFill>
              </a:rPr>
              <a:t>음료 등 소모품 지원</a:t>
            </a:r>
            <a:endParaRPr lang="en-US" altLang="ko-KR" b="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333924" y="5275631"/>
            <a:ext cx="908646" cy="46800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20000">
                <a:srgbClr val="748DC5"/>
              </a:gs>
            </a:gsLst>
            <a:lin ang="5400000" scaled="0"/>
          </a:gradFill>
          <a:ln w="12700" cap="flat" cmpd="sng" algn="ctr">
            <a:solidFill>
              <a:srgbClr val="748DC5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B5870-C6DC-B49C-8021-BDBB3BE0404E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17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5052008" y="1424350"/>
            <a:ext cx="1908088" cy="420473"/>
          </a:xfrm>
          <a:prstGeom prst="roundRect">
            <a:avLst>
              <a:gd name="adj" fmla="val 23593"/>
            </a:avLst>
          </a:prstGeom>
          <a:solidFill>
            <a:srgbClr val="FFCC66"/>
          </a:solidFill>
          <a:ln w="12700">
            <a:solidFill>
              <a:srgbClr val="007D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중점 고려 진행 사항</a:t>
            </a: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1055440" y="2060848"/>
            <a:ext cx="2464568" cy="2592288"/>
          </a:xfrm>
          <a:prstGeom prst="roundRect">
            <a:avLst>
              <a:gd name="adj" fmla="val 3320"/>
            </a:avLst>
          </a:prstGeom>
          <a:solidFill>
            <a:srgbClr val="FFFF00"/>
          </a:solidFill>
          <a:ln>
            <a:solidFill>
              <a:srgbClr val="007DA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생산계획 수립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(</a:t>
            </a: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수령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)</a:t>
            </a:r>
            <a:endParaRPr lang="ko-KR" altLang="en-US" sz="1200" b="1" kern="0" dirty="0">
              <a:solidFill>
                <a:srgbClr val="FF0000"/>
              </a:solidFill>
              <a:latin typeface="+mj-ea"/>
              <a:ea typeface="+mj-ea"/>
              <a:cs typeface="굴림" pitchFamily="50" charset="-127"/>
            </a:endParaRP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작업인원 편성 및 인원관리</a:t>
            </a: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잔업 및 특근 계획 수립</a:t>
            </a: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포장재 신청 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/</a:t>
            </a: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관리</a:t>
            </a:r>
            <a:endParaRPr lang="en-US" altLang="ko-KR" sz="1200" b="1" kern="0" dirty="0">
              <a:solidFill>
                <a:srgbClr val="FF0000"/>
              </a:solidFill>
              <a:latin typeface="+mj-ea"/>
              <a:ea typeface="+mj-ea"/>
              <a:cs typeface="굴림" pitchFamily="50" charset="-127"/>
            </a:endParaRP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생산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/</a:t>
            </a: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입고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(</a:t>
            </a: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검사 및 포장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)</a:t>
            </a: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소모품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/</a:t>
            </a: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설비 관리</a:t>
            </a: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생산관련 지원 파트</a:t>
            </a:r>
            <a:endParaRPr lang="en-US" altLang="ko-KR" sz="1200" b="1" kern="0" dirty="0">
              <a:solidFill>
                <a:srgbClr val="FF0000"/>
              </a:solidFill>
              <a:latin typeface="+mj-ea"/>
              <a:ea typeface="+mj-ea"/>
              <a:cs typeface="굴림" pitchFamily="50" charset="-127"/>
            </a:endParaRP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</a:rPr>
              <a:t>완제품 출고 관리</a:t>
            </a:r>
            <a:endParaRPr lang="en-US" altLang="ko-KR" sz="1200" b="1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54013" indent="-176213" latinLnBrk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</a:rPr>
              <a:t>완제품 적재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b="1" kern="0" dirty="0">
                <a:solidFill>
                  <a:srgbClr val="FF0000"/>
                </a:solidFill>
                <a:latin typeface="+mj-ea"/>
                <a:ea typeface="+mj-ea"/>
              </a:rPr>
              <a:t>물류</a:t>
            </a:r>
            <a:r>
              <a:rPr lang="en-US" altLang="ko-KR" sz="1200" b="1" kern="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1453142" y="1424350"/>
            <a:ext cx="1906554" cy="492481"/>
          </a:xfrm>
          <a:prstGeom prst="roundRect">
            <a:avLst>
              <a:gd name="adj" fmla="val 14664"/>
            </a:avLst>
          </a:prstGeom>
          <a:solidFill>
            <a:srgbClr val="FFC000"/>
          </a:solidFill>
          <a:ln w="12700">
            <a:solidFill>
              <a:srgbClr val="007D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업무의 운영  범위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36" name="이등변 삼각형 35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3.5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중점 고려 진행 사항</a:t>
              </a:r>
            </a:p>
          </p:txBody>
        </p:sp>
      </p:grp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6311"/>
              </p:ext>
            </p:extLst>
          </p:nvPr>
        </p:nvGraphicFramePr>
        <p:xfrm>
          <a:off x="5053476" y="2001159"/>
          <a:ext cx="6025408" cy="436025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9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중점  진행  사항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방   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조직관리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전문적이고 책임 있는 조직 관리 방안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전문적 관리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</a:rPr>
                        <a:t> 책임자 자체 운영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현장 관리자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소장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조장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운영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직원간 상호 존중 분위기 조성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생산관리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생산실적 및 자재관리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제품 생산 실적 및 수율 관리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반제품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포 재료 재고관리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공정관리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공정 합리화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라인별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 필요 인원  운영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유동적 배치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Loss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절감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생산성 향상 및 불합리 요소 제거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기준 지표 관리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생산성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 OT,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 Loss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관리 등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품질관리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제품 클레임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클레임 예방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자체 품질 관련 담당자 운영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품질 페널티 제도 운영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안전관리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안전사고 예방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안전점검 및 현장 안전 의식 강화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기본 일상 점검 및 지속적 교육과 현장 대응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보건관리자 선임 배치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감염병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</a:rPr>
                        <a:t> 예방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</a:rPr>
                        <a:t>보안관리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</a:rPr>
                        <a:t>법규준수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상시 예방 및 교육 활동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자체대응력 확보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위기대응 방안 마련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보안각서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노동부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안전공단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시청 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5D04DE-1A6F-8566-5F6B-8D3C658FA2E3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18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8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 전문화 추진 운영</a:t>
            </a:r>
          </a:p>
        </p:txBody>
      </p:sp>
      <p:sp>
        <p:nvSpPr>
          <p:cNvPr id="12" name="AutoShape 96"/>
          <p:cNvSpPr>
            <a:spLocks noChangeArrowheads="1"/>
          </p:cNvSpPr>
          <p:nvPr/>
        </p:nvSpPr>
        <p:spPr bwMode="auto">
          <a:xfrm>
            <a:off x="1773975" y="3356992"/>
            <a:ext cx="8643654" cy="2945636"/>
          </a:xfrm>
          <a:prstGeom prst="roundRect">
            <a:avLst>
              <a:gd name="adj" fmla="val 3257"/>
            </a:avLst>
          </a:prstGeom>
          <a:solidFill>
            <a:schemeClr val="bg1">
              <a:alpha val="52000"/>
            </a:schemeClr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endParaRPr lang="en-US" altLang="ko-KR" sz="1400" b="1" dirty="0">
              <a:solidFill>
                <a:srgbClr val="009CB2">
                  <a:lumMod val="50000"/>
                </a:srgbClr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021071" y="3149029"/>
            <a:ext cx="2306392" cy="415925"/>
          </a:xfrm>
          <a:prstGeom prst="roundRect">
            <a:avLst/>
          </a:prstGeom>
          <a:solidFill>
            <a:srgbClr val="FFCC66"/>
          </a:solidFill>
          <a:ln w="12700">
            <a:solidFill>
              <a:srgbClr val="007D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tx1"/>
                </a:solidFill>
              </a:rPr>
              <a:t>현 장 핵 심 운 영  과 제</a:t>
            </a:r>
          </a:p>
        </p:txBody>
      </p:sp>
      <p:pic>
        <p:nvPicPr>
          <p:cNvPr id="30" name="그림 29" descr="넓은화살표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11" y="2234346"/>
            <a:ext cx="3312673" cy="9066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AutoShape 42"/>
          <p:cNvSpPr>
            <a:spLocks noChangeArrowheads="1"/>
          </p:cNvSpPr>
          <p:nvPr/>
        </p:nvSpPr>
        <p:spPr bwMode="auto">
          <a:xfrm>
            <a:off x="3431704" y="1439195"/>
            <a:ext cx="5616624" cy="4429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/>
              </a:gs>
              <a:gs pos="20000">
                <a:srgbClr val="F07D67"/>
              </a:gs>
            </a:gsLst>
            <a:lin ang="5400000" scaled="0"/>
          </a:gradFill>
          <a:ln w="12700">
            <a:solidFill>
              <a:srgbClr val="EA557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</a:rPr>
              <a:t>고객사 현장 제품 생산 최적화  운영 추진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207569" y="4333978"/>
            <a:ext cx="2306392" cy="1607717"/>
            <a:chOff x="2207569" y="4124646"/>
            <a:chExt cx="2306392" cy="1607717"/>
          </a:xfrm>
        </p:grpSpPr>
        <p:sp>
          <p:nvSpPr>
            <p:cNvPr id="19" name="AutoShape 98"/>
            <p:cNvSpPr>
              <a:spLocks noChangeArrowheads="1"/>
            </p:cNvSpPr>
            <p:nvPr/>
          </p:nvSpPr>
          <p:spPr bwMode="auto">
            <a:xfrm>
              <a:off x="2207569" y="4611588"/>
              <a:ext cx="2306392" cy="1120775"/>
            </a:xfrm>
            <a:prstGeom prst="roundRect">
              <a:avLst>
                <a:gd name="adj" fmla="val 7281"/>
              </a:avLst>
            </a:prstGeom>
            <a:solidFill>
              <a:srgbClr val="92D050"/>
            </a:solidFill>
            <a:ln w="12700">
              <a:solidFill>
                <a:srgbClr val="007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150000"/>
                </a:lnSpc>
                <a:defRPr/>
              </a:pPr>
              <a:r>
                <a:rPr lang="ko-KR" altLang="en-US" sz="1400" b="1" dirty="0">
                  <a:solidFill>
                    <a:srgbClr val="005A7A"/>
                  </a:solidFill>
                </a:rPr>
                <a:t>공정운영 능력 개선</a:t>
              </a:r>
              <a:endParaRPr lang="en-US" altLang="ko-KR" sz="1400" b="1" dirty="0">
                <a:solidFill>
                  <a:srgbClr val="005A7A"/>
                </a:solidFill>
              </a:endParaRPr>
            </a:p>
            <a:p>
              <a:pPr marL="0" lvl="1" algn="ctr">
                <a:lnSpc>
                  <a:spcPct val="150000"/>
                </a:lnSpc>
                <a:defRPr/>
              </a:pPr>
              <a:r>
                <a:rPr lang="ko-KR" altLang="en-US" sz="1400" b="1" dirty="0">
                  <a:solidFill>
                    <a:srgbClr val="005A7A"/>
                  </a:solidFill>
                </a:rPr>
                <a:t>상시 </a:t>
              </a:r>
              <a:r>
                <a:rPr lang="en-US" altLang="ko-KR" sz="1400" b="1" dirty="0">
                  <a:solidFill>
                    <a:srgbClr val="005A7A"/>
                  </a:solidFill>
                </a:rPr>
                <a:t>Claim Zero </a:t>
              </a:r>
              <a:r>
                <a:rPr lang="ko-KR" altLang="en-US" sz="1400" b="1" dirty="0">
                  <a:solidFill>
                    <a:srgbClr val="005A7A"/>
                  </a:solidFill>
                </a:rPr>
                <a:t>화</a:t>
              </a:r>
              <a:endParaRPr lang="en-US" altLang="ko-KR" sz="1400" b="1" dirty="0">
                <a:solidFill>
                  <a:srgbClr val="005A7A"/>
                </a:solidFill>
              </a:endParaRPr>
            </a:p>
            <a:p>
              <a:pPr marL="0" lvl="1" algn="ctr">
                <a:lnSpc>
                  <a:spcPct val="150000"/>
                </a:lnSpc>
                <a:defRPr/>
              </a:pPr>
              <a:r>
                <a:rPr lang="ko-KR" altLang="en-US" sz="1400" b="1" dirty="0">
                  <a:solidFill>
                    <a:srgbClr val="005A7A"/>
                  </a:solidFill>
                </a:rPr>
                <a:t>위기대응 능력 강화</a:t>
              </a:r>
              <a:endParaRPr lang="en-US" altLang="ko-KR" sz="1400" b="1" dirty="0">
                <a:solidFill>
                  <a:srgbClr val="005A7A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216238" y="4124646"/>
              <a:ext cx="2289055" cy="360000"/>
            </a:xfrm>
            <a:prstGeom prst="roundRect">
              <a:avLst/>
            </a:prstGeom>
            <a:solidFill>
              <a:srgbClr val="009ED6"/>
            </a:solidFill>
            <a:ln w="12700">
              <a:solidFill>
                <a:srgbClr val="0082B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dirty="0"/>
                <a:t> 품질관리</a:t>
              </a:r>
              <a:r>
                <a:rPr lang="en-US" altLang="ko-KR" dirty="0"/>
                <a:t>/</a:t>
              </a:r>
              <a:r>
                <a:rPr lang="ko-KR" altLang="en-US" dirty="0"/>
                <a:t>안전관리 강화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963705" y="4333978"/>
            <a:ext cx="2306392" cy="1607717"/>
            <a:chOff x="4963705" y="4124646"/>
            <a:chExt cx="2306392" cy="1607717"/>
          </a:xfrm>
        </p:grpSpPr>
        <p:sp>
          <p:nvSpPr>
            <p:cNvPr id="23" name="AutoShape 98"/>
            <p:cNvSpPr>
              <a:spLocks noChangeArrowheads="1"/>
            </p:cNvSpPr>
            <p:nvPr/>
          </p:nvSpPr>
          <p:spPr bwMode="auto">
            <a:xfrm>
              <a:off x="4963705" y="4611588"/>
              <a:ext cx="2306392" cy="1120775"/>
            </a:xfrm>
            <a:prstGeom prst="roundRect">
              <a:avLst>
                <a:gd name="adj" fmla="val 3462"/>
              </a:avLst>
            </a:prstGeom>
            <a:solidFill>
              <a:srgbClr val="92D050"/>
            </a:solidFill>
            <a:ln w="12700">
              <a:solidFill>
                <a:srgbClr val="007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150000"/>
                </a:lnSpc>
              </a:pPr>
              <a:r>
                <a:rPr lang="en-US" altLang="ko-KR" sz="1400" b="1" dirty="0">
                  <a:solidFill>
                    <a:srgbClr val="005A7A"/>
                  </a:solidFill>
                </a:rPr>
                <a:t> </a:t>
              </a:r>
              <a:r>
                <a:rPr lang="ko-KR" altLang="en-US" sz="1400" b="1" dirty="0">
                  <a:solidFill>
                    <a:srgbClr val="005A7A"/>
                  </a:solidFill>
                </a:rPr>
                <a:t>탄력적 인력 배치 운영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005A7A"/>
                  </a:solidFill>
                </a:rPr>
                <a:t>제품 생산 숙련도 제고</a:t>
              </a:r>
              <a:endParaRPr lang="en-US" altLang="ko-KR" sz="1400" b="1" dirty="0">
                <a:solidFill>
                  <a:srgbClr val="005A7A"/>
                </a:solidFill>
              </a:endParaRPr>
            </a:p>
            <a:p>
              <a:pPr marL="0" lvl="1"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005A7A"/>
                  </a:solidFill>
                  <a:sym typeface="Wingdings" panose="05000000000000000000" pitchFamily="2" charset="2"/>
                </a:rPr>
                <a:t>생산성 향상</a:t>
              </a:r>
              <a:r>
                <a:rPr lang="en-US" altLang="ko-KR" sz="1200" b="1" dirty="0">
                  <a:solidFill>
                    <a:srgbClr val="005A7A"/>
                  </a:solidFill>
                  <a:sym typeface="Wingdings" panose="05000000000000000000" pitchFamily="2" charset="2"/>
                </a:rPr>
                <a:t>(</a:t>
              </a:r>
              <a:r>
                <a:rPr lang="ko-KR" altLang="en-US" sz="1200" b="1" dirty="0">
                  <a:solidFill>
                    <a:srgbClr val="005A7A"/>
                  </a:solidFill>
                  <a:sym typeface="Wingdings" panose="05000000000000000000" pitchFamily="2" charset="2"/>
                </a:rPr>
                <a:t>수율</a:t>
              </a:r>
              <a:r>
                <a:rPr lang="en-US" altLang="ko-KR" sz="1200" b="1" dirty="0">
                  <a:solidFill>
                    <a:srgbClr val="005A7A"/>
                  </a:solidFill>
                  <a:sym typeface="Wingdings" panose="05000000000000000000" pitchFamily="2" charset="2"/>
                </a:rPr>
                <a:t>/LOSS </a:t>
              </a:r>
              <a:r>
                <a:rPr lang="ko-KR" altLang="en-US" sz="1200" b="1" dirty="0">
                  <a:solidFill>
                    <a:srgbClr val="005A7A"/>
                  </a:solidFill>
                  <a:sym typeface="Wingdings" panose="05000000000000000000" pitchFamily="2" charset="2"/>
                </a:rPr>
                <a:t>제로</a:t>
              </a:r>
              <a:r>
                <a:rPr lang="en-US" altLang="ko-KR" sz="1200" b="1" dirty="0">
                  <a:solidFill>
                    <a:srgbClr val="005A7A"/>
                  </a:solidFill>
                  <a:sym typeface="Wingdings" panose="05000000000000000000" pitchFamily="2" charset="2"/>
                </a:rPr>
                <a:t>)</a:t>
              </a:r>
              <a:endParaRPr lang="en-US" altLang="ko-KR" sz="1200" b="1" dirty="0">
                <a:solidFill>
                  <a:srgbClr val="005A7A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4972374" y="4124646"/>
              <a:ext cx="2289055" cy="360000"/>
            </a:xfrm>
            <a:prstGeom prst="roundRect">
              <a:avLst/>
            </a:prstGeom>
            <a:solidFill>
              <a:srgbClr val="009ED6"/>
            </a:solidFill>
            <a:ln w="12700">
              <a:solidFill>
                <a:srgbClr val="0082B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dirty="0"/>
                <a:t> 제품 생산 경쟁력 극대화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687482" y="4333978"/>
            <a:ext cx="2440966" cy="1607717"/>
            <a:chOff x="7687482" y="4124646"/>
            <a:chExt cx="2440966" cy="1607717"/>
          </a:xfrm>
        </p:grpSpPr>
        <p:sp>
          <p:nvSpPr>
            <p:cNvPr id="21" name="AutoShape 98"/>
            <p:cNvSpPr>
              <a:spLocks noChangeArrowheads="1"/>
            </p:cNvSpPr>
            <p:nvPr/>
          </p:nvSpPr>
          <p:spPr bwMode="auto">
            <a:xfrm>
              <a:off x="7687482" y="4611588"/>
              <a:ext cx="2440966" cy="1120775"/>
            </a:xfrm>
            <a:prstGeom prst="roundRect">
              <a:avLst>
                <a:gd name="adj" fmla="val 6177"/>
              </a:avLst>
            </a:prstGeom>
            <a:solidFill>
              <a:srgbClr val="92D050"/>
            </a:solidFill>
            <a:ln w="12700">
              <a:solidFill>
                <a:srgbClr val="007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005A7A"/>
                  </a:solidFill>
                </a:rPr>
                <a:t>계획적 생산 운영 능력 증대</a:t>
              </a:r>
              <a:endParaRPr lang="en-US" altLang="ko-KR" sz="1400" b="1" dirty="0">
                <a:solidFill>
                  <a:srgbClr val="005A7A"/>
                </a:solidFill>
              </a:endParaRPr>
            </a:p>
            <a:p>
              <a:pPr marL="0" lvl="1"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005A7A"/>
                  </a:solidFill>
                </a:rPr>
                <a:t>생산 사원 전문적 </a:t>
              </a:r>
              <a:r>
                <a:rPr lang="ko-KR" altLang="en-US" sz="1400" b="1" dirty="0" err="1">
                  <a:solidFill>
                    <a:srgbClr val="005A7A"/>
                  </a:solidFill>
                </a:rPr>
                <a:t>업력</a:t>
              </a:r>
              <a:r>
                <a:rPr lang="ko-KR" altLang="en-US" sz="1400" b="1" dirty="0">
                  <a:solidFill>
                    <a:srgbClr val="005A7A"/>
                  </a:solidFill>
                </a:rPr>
                <a:t> 증대안정적 인력 계획  배치 운영</a:t>
              </a:r>
              <a:endParaRPr lang="en-US" altLang="ko-KR" sz="1400" b="1" dirty="0">
                <a:solidFill>
                  <a:srgbClr val="005A7A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7695303" y="4124646"/>
              <a:ext cx="2296876" cy="360000"/>
            </a:xfrm>
            <a:prstGeom prst="roundRect">
              <a:avLst/>
            </a:prstGeom>
            <a:solidFill>
              <a:srgbClr val="009ED6"/>
            </a:solidFill>
            <a:ln w="12700">
              <a:solidFill>
                <a:srgbClr val="0082B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ko-KR" altLang="en-US" dirty="0"/>
                <a:t> 생산 운영 전문화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51" name="이등변 삼각형 50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3.6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추진목표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CEE7E9-E987-AF14-B571-C825AD044868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19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6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5863852" y="1987141"/>
            <a:ext cx="2187706" cy="174644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31" idx="2"/>
          </p:cNvCxnSpPr>
          <p:nvPr/>
        </p:nvCxnSpPr>
        <p:spPr>
          <a:xfrm flipV="1">
            <a:off x="5863852" y="3726792"/>
            <a:ext cx="2174864" cy="67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8" idx="2"/>
          </p:cNvCxnSpPr>
          <p:nvPr/>
        </p:nvCxnSpPr>
        <p:spPr>
          <a:xfrm>
            <a:off x="5863852" y="3733582"/>
            <a:ext cx="2194509" cy="183247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775783" y="449206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회사 소개</a:t>
            </a:r>
            <a:endParaRPr lang="ar-SA" sz="44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  <p:sp>
        <p:nvSpPr>
          <p:cNvPr id="62" name="Text Placeholder 2"/>
          <p:cNvSpPr txBox="1">
            <a:spLocks/>
          </p:cNvSpPr>
          <p:nvPr/>
        </p:nvSpPr>
        <p:spPr>
          <a:xfrm>
            <a:off x="9394924" y="1808689"/>
            <a:ext cx="2013460" cy="4025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제조 사업부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434359" y="362655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아웃소싱 사업부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>
          <a:xfrm>
            <a:off x="9373152" y="547390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임대 사업부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51558" y="1560515"/>
            <a:ext cx="847931" cy="8532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38716" y="3300166"/>
            <a:ext cx="847931" cy="8532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57" name="Oval 3"/>
          <p:cNvSpPr/>
          <p:nvPr/>
        </p:nvSpPr>
        <p:spPr>
          <a:xfrm>
            <a:off x="1396880" y="1326963"/>
            <a:ext cx="443045" cy="4655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2112596" y="1413645"/>
            <a:ext cx="463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사업장명     ㈜시우그룹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                                 </a:t>
            </a:r>
            <a:r>
              <a:rPr lang="ko-KR" altLang="en-US" sz="1200" b="1" dirty="0">
                <a:solidFill>
                  <a:srgbClr val="FF0000"/>
                </a:solidFill>
              </a:rPr>
              <a:t>홈 페이지</a:t>
            </a:r>
            <a:r>
              <a:rPr lang="en-US" altLang="ko-KR" sz="1200" b="1" dirty="0">
                <a:solidFill>
                  <a:srgbClr val="FF0000"/>
                </a:solidFill>
              </a:rPr>
              <a:t>: https://www.si-woo.co.kr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67" y="1468279"/>
            <a:ext cx="177046" cy="179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7" name="TextBox 26"/>
          <p:cNvSpPr txBox="1"/>
          <p:nvPr/>
        </p:nvSpPr>
        <p:spPr>
          <a:xfrm>
            <a:off x="2103664" y="2124579"/>
            <a:ext cx="2530929" cy="38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대표이사     강 경 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90058" y="2577514"/>
            <a:ext cx="443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본사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</a:rPr>
              <a:t>충남 천안시 </a:t>
            </a:r>
            <a:r>
              <a:rPr lang="ko-KR" altLang="en-US" b="1" dirty="0" err="1">
                <a:solidFill>
                  <a:schemeClr val="accent4">
                    <a:lumMod val="75000"/>
                  </a:schemeClr>
                </a:solidFill>
              </a:rPr>
              <a:t>서북구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</a:rPr>
              <a:t> 오성로 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95-10, 602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</a:rPr>
              <a:t>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05828" y="5382289"/>
            <a:ext cx="381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최초법인 설립일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년 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 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29924" y="5991876"/>
            <a:ext cx="406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연매출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억원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사원수  약 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400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  <a:p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Freeform 11"/>
          <p:cNvSpPr>
            <a:spLocks noEditPoints="1"/>
          </p:cNvSpPr>
          <p:nvPr/>
        </p:nvSpPr>
        <p:spPr bwMode="auto">
          <a:xfrm>
            <a:off x="8244899" y="3539177"/>
            <a:ext cx="453318" cy="375229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AutoShape 17"/>
          <p:cNvSpPr>
            <a:spLocks/>
          </p:cNvSpPr>
          <p:nvPr/>
        </p:nvSpPr>
        <p:spPr bwMode="auto">
          <a:xfrm>
            <a:off x="8274692" y="1772873"/>
            <a:ext cx="397816" cy="416819"/>
          </a:xfrm>
          <a:custGeom>
            <a:avLst/>
            <a:gdLst>
              <a:gd name="T0" fmla="*/ 11727 w 21338"/>
              <a:gd name="T1" fmla="*/ 7308 h 21600"/>
              <a:gd name="T2" fmla="*/ 7039 w 21338"/>
              <a:gd name="T3" fmla="*/ 9744 h 21600"/>
              <a:gd name="T4" fmla="*/ 9551 w 21338"/>
              <a:gd name="T5" fmla="*/ 14292 h 21600"/>
              <a:gd name="T6" fmla="*/ 14239 w 21338"/>
              <a:gd name="T7" fmla="*/ 11856 h 21600"/>
              <a:gd name="T8" fmla="*/ 11727 w 21338"/>
              <a:gd name="T9" fmla="*/ 7308 h 21600"/>
              <a:gd name="T10" fmla="*/ 12397 w 21338"/>
              <a:gd name="T11" fmla="*/ 11368 h 21600"/>
              <a:gd name="T12" fmla="*/ 10053 w 21338"/>
              <a:gd name="T13" fmla="*/ 12505 h 21600"/>
              <a:gd name="T14" fmla="*/ 8881 w 21338"/>
              <a:gd name="T15" fmla="*/ 10232 h 21600"/>
              <a:gd name="T16" fmla="*/ 11225 w 21338"/>
              <a:gd name="T17" fmla="*/ 9095 h 21600"/>
              <a:gd name="T18" fmla="*/ 12397 w 21338"/>
              <a:gd name="T19" fmla="*/ 11368 h 21600"/>
              <a:gd name="T20" fmla="*/ 20937 w 21338"/>
              <a:gd name="T21" fmla="*/ 13155 h 21600"/>
              <a:gd name="T22" fmla="*/ 18760 w 21338"/>
              <a:gd name="T23" fmla="*/ 12018 h 21600"/>
              <a:gd name="T24" fmla="*/ 18760 w 21338"/>
              <a:gd name="T25" fmla="*/ 9420 h 21600"/>
              <a:gd name="T26" fmla="*/ 20769 w 21338"/>
              <a:gd name="T27" fmla="*/ 8120 h 21600"/>
              <a:gd name="T28" fmla="*/ 21104 w 21338"/>
              <a:gd name="T29" fmla="*/ 6983 h 21600"/>
              <a:gd name="T30" fmla="*/ 18927 w 21338"/>
              <a:gd name="T31" fmla="*/ 3411 h 21600"/>
              <a:gd name="T32" fmla="*/ 17755 w 21338"/>
              <a:gd name="T33" fmla="*/ 3086 h 21600"/>
              <a:gd name="T34" fmla="*/ 15746 w 21338"/>
              <a:gd name="T35" fmla="*/ 4385 h 21600"/>
              <a:gd name="T36" fmla="*/ 13569 w 21338"/>
              <a:gd name="T37" fmla="*/ 3248 h 21600"/>
              <a:gd name="T38" fmla="*/ 13569 w 21338"/>
              <a:gd name="T39" fmla="*/ 812 h 21600"/>
              <a:gd name="T40" fmla="*/ 12732 w 21338"/>
              <a:gd name="T41" fmla="*/ 0 h 21600"/>
              <a:gd name="T42" fmla="*/ 8546 w 21338"/>
              <a:gd name="T43" fmla="*/ 0 h 21600"/>
              <a:gd name="T44" fmla="*/ 7876 w 21338"/>
              <a:gd name="T45" fmla="*/ 325 h 21600"/>
              <a:gd name="T46" fmla="*/ 7541 w 21338"/>
              <a:gd name="T47" fmla="*/ 974 h 21600"/>
              <a:gd name="T48" fmla="*/ 7541 w 21338"/>
              <a:gd name="T49" fmla="*/ 3248 h 21600"/>
              <a:gd name="T50" fmla="*/ 5532 w 21338"/>
              <a:gd name="T51" fmla="*/ 4385 h 21600"/>
              <a:gd name="T52" fmla="*/ 3355 w 21338"/>
              <a:gd name="T53" fmla="*/ 3248 h 21600"/>
              <a:gd name="T54" fmla="*/ 2686 w 21338"/>
              <a:gd name="T55" fmla="*/ 3248 h 21600"/>
              <a:gd name="T56" fmla="*/ 2183 w 21338"/>
              <a:gd name="T57" fmla="*/ 3735 h 21600"/>
              <a:gd name="T58" fmla="*/ 6 w 21338"/>
              <a:gd name="T59" fmla="*/ 7308 h 21600"/>
              <a:gd name="T60" fmla="*/ 6 w 21338"/>
              <a:gd name="T61" fmla="*/ 7958 h 21600"/>
              <a:gd name="T62" fmla="*/ 509 w 21338"/>
              <a:gd name="T63" fmla="*/ 8445 h 21600"/>
              <a:gd name="T64" fmla="*/ 2518 w 21338"/>
              <a:gd name="T65" fmla="*/ 9582 h 21600"/>
              <a:gd name="T66" fmla="*/ 2518 w 21338"/>
              <a:gd name="T67" fmla="*/ 12018 h 21600"/>
              <a:gd name="T68" fmla="*/ 509 w 21338"/>
              <a:gd name="T69" fmla="*/ 13155 h 21600"/>
              <a:gd name="T70" fmla="*/ 174 w 21338"/>
              <a:gd name="T71" fmla="*/ 14454 h 21600"/>
              <a:gd name="T72" fmla="*/ 2183 w 21338"/>
              <a:gd name="T73" fmla="*/ 18027 h 21600"/>
              <a:gd name="T74" fmla="*/ 3523 w 21338"/>
              <a:gd name="T75" fmla="*/ 18352 h 21600"/>
              <a:gd name="T76" fmla="*/ 5532 w 21338"/>
              <a:gd name="T77" fmla="*/ 17215 h 21600"/>
              <a:gd name="T78" fmla="*/ 7709 w 21338"/>
              <a:gd name="T79" fmla="*/ 18352 h 21600"/>
              <a:gd name="T80" fmla="*/ 7709 w 21338"/>
              <a:gd name="T81" fmla="*/ 20788 h 21600"/>
              <a:gd name="T82" fmla="*/ 8044 w 21338"/>
              <a:gd name="T83" fmla="*/ 21438 h 21600"/>
              <a:gd name="T84" fmla="*/ 8713 w 21338"/>
              <a:gd name="T85" fmla="*/ 21600 h 21600"/>
              <a:gd name="T86" fmla="*/ 12899 w 21338"/>
              <a:gd name="T87" fmla="*/ 21600 h 21600"/>
              <a:gd name="T88" fmla="*/ 13737 w 21338"/>
              <a:gd name="T89" fmla="*/ 20626 h 21600"/>
              <a:gd name="T90" fmla="*/ 13737 w 21338"/>
              <a:gd name="T91" fmla="*/ 18352 h 21600"/>
              <a:gd name="T92" fmla="*/ 15913 w 21338"/>
              <a:gd name="T93" fmla="*/ 17053 h 21600"/>
              <a:gd name="T94" fmla="*/ 17923 w 21338"/>
              <a:gd name="T95" fmla="*/ 18189 h 21600"/>
              <a:gd name="T96" fmla="*/ 18592 w 21338"/>
              <a:gd name="T97" fmla="*/ 18352 h 21600"/>
              <a:gd name="T98" fmla="*/ 19262 w 21338"/>
              <a:gd name="T99" fmla="*/ 17865 h 21600"/>
              <a:gd name="T100" fmla="*/ 21272 w 21338"/>
              <a:gd name="T101" fmla="*/ 14292 h 21600"/>
              <a:gd name="T102" fmla="*/ 20937 w 21338"/>
              <a:gd name="T103" fmla="*/ 13155 h 21600"/>
              <a:gd name="T104" fmla="*/ 15579 w 21338"/>
              <a:gd name="T105" fmla="*/ 12343 h 21600"/>
              <a:gd name="T106" fmla="*/ 9048 w 21338"/>
              <a:gd name="T107" fmla="*/ 15591 h 21600"/>
              <a:gd name="T108" fmla="*/ 5699 w 21338"/>
              <a:gd name="T109" fmla="*/ 9257 h 21600"/>
              <a:gd name="T110" fmla="*/ 12230 w 21338"/>
              <a:gd name="T111" fmla="*/ 6009 h 21600"/>
              <a:gd name="T112" fmla="*/ 15579 w 21338"/>
              <a:gd name="T113" fmla="*/ 12343 h 21600"/>
              <a:gd name="T114" fmla="*/ 15579 w 21338"/>
              <a:gd name="T115" fmla="*/ 1234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38" h="21600">
                <a:moveTo>
                  <a:pt x="11727" y="7308"/>
                </a:moveTo>
                <a:cubicBezTo>
                  <a:pt x="9718" y="6659"/>
                  <a:pt x="7709" y="7795"/>
                  <a:pt x="7039" y="9744"/>
                </a:cubicBezTo>
                <a:cubicBezTo>
                  <a:pt x="6537" y="11693"/>
                  <a:pt x="7541" y="13642"/>
                  <a:pt x="9551" y="14292"/>
                </a:cubicBezTo>
                <a:cubicBezTo>
                  <a:pt x="11560" y="14941"/>
                  <a:pt x="13569" y="13805"/>
                  <a:pt x="14239" y="11856"/>
                </a:cubicBezTo>
                <a:cubicBezTo>
                  <a:pt x="14909" y="9907"/>
                  <a:pt x="13737" y="7958"/>
                  <a:pt x="11727" y="7308"/>
                </a:cubicBezTo>
                <a:close/>
                <a:moveTo>
                  <a:pt x="12397" y="11368"/>
                </a:moveTo>
                <a:cubicBezTo>
                  <a:pt x="12062" y="12343"/>
                  <a:pt x="11058" y="12830"/>
                  <a:pt x="10053" y="12505"/>
                </a:cubicBezTo>
                <a:cubicBezTo>
                  <a:pt x="9048" y="12180"/>
                  <a:pt x="8546" y="11206"/>
                  <a:pt x="8881" y="10232"/>
                </a:cubicBezTo>
                <a:cubicBezTo>
                  <a:pt x="9216" y="9257"/>
                  <a:pt x="10220" y="8770"/>
                  <a:pt x="11225" y="9095"/>
                </a:cubicBezTo>
                <a:cubicBezTo>
                  <a:pt x="12230" y="9420"/>
                  <a:pt x="12732" y="10394"/>
                  <a:pt x="12397" y="11368"/>
                </a:cubicBezTo>
                <a:close/>
                <a:moveTo>
                  <a:pt x="20937" y="13155"/>
                </a:moveTo>
                <a:cubicBezTo>
                  <a:pt x="18760" y="12018"/>
                  <a:pt x="18760" y="12018"/>
                  <a:pt x="18760" y="12018"/>
                </a:cubicBezTo>
                <a:cubicBezTo>
                  <a:pt x="18760" y="9420"/>
                  <a:pt x="18760" y="9420"/>
                  <a:pt x="18760" y="9420"/>
                </a:cubicBezTo>
                <a:cubicBezTo>
                  <a:pt x="20769" y="8120"/>
                  <a:pt x="20769" y="8120"/>
                  <a:pt x="20769" y="8120"/>
                </a:cubicBezTo>
                <a:cubicBezTo>
                  <a:pt x="21272" y="7958"/>
                  <a:pt x="21439" y="7308"/>
                  <a:pt x="21104" y="6983"/>
                </a:cubicBezTo>
                <a:cubicBezTo>
                  <a:pt x="18927" y="3411"/>
                  <a:pt x="18927" y="3411"/>
                  <a:pt x="18927" y="3411"/>
                </a:cubicBezTo>
                <a:cubicBezTo>
                  <a:pt x="18592" y="3086"/>
                  <a:pt x="18090" y="2923"/>
                  <a:pt x="17755" y="3086"/>
                </a:cubicBezTo>
                <a:cubicBezTo>
                  <a:pt x="15746" y="4385"/>
                  <a:pt x="15746" y="4385"/>
                  <a:pt x="15746" y="4385"/>
                </a:cubicBezTo>
                <a:cubicBezTo>
                  <a:pt x="13569" y="3248"/>
                  <a:pt x="13569" y="3248"/>
                  <a:pt x="13569" y="3248"/>
                </a:cubicBezTo>
                <a:cubicBezTo>
                  <a:pt x="13569" y="812"/>
                  <a:pt x="13569" y="812"/>
                  <a:pt x="13569" y="812"/>
                </a:cubicBezTo>
                <a:cubicBezTo>
                  <a:pt x="13569" y="325"/>
                  <a:pt x="13234" y="0"/>
                  <a:pt x="12732" y="0"/>
                </a:cubicBezTo>
                <a:cubicBezTo>
                  <a:pt x="8546" y="0"/>
                  <a:pt x="8546" y="0"/>
                  <a:pt x="8546" y="0"/>
                </a:cubicBezTo>
                <a:cubicBezTo>
                  <a:pt x="8211" y="0"/>
                  <a:pt x="8044" y="162"/>
                  <a:pt x="7876" y="325"/>
                </a:cubicBezTo>
                <a:cubicBezTo>
                  <a:pt x="7709" y="487"/>
                  <a:pt x="7541" y="650"/>
                  <a:pt x="7541" y="974"/>
                </a:cubicBezTo>
                <a:cubicBezTo>
                  <a:pt x="7541" y="3248"/>
                  <a:pt x="7541" y="3248"/>
                  <a:pt x="7541" y="3248"/>
                </a:cubicBezTo>
                <a:cubicBezTo>
                  <a:pt x="5532" y="4385"/>
                  <a:pt x="5532" y="4385"/>
                  <a:pt x="5532" y="4385"/>
                </a:cubicBezTo>
                <a:cubicBezTo>
                  <a:pt x="3355" y="3248"/>
                  <a:pt x="3355" y="3248"/>
                  <a:pt x="3355" y="3248"/>
                </a:cubicBezTo>
                <a:cubicBezTo>
                  <a:pt x="3188" y="3248"/>
                  <a:pt x="3020" y="3248"/>
                  <a:pt x="2686" y="3248"/>
                </a:cubicBezTo>
                <a:cubicBezTo>
                  <a:pt x="2518" y="3248"/>
                  <a:pt x="2351" y="3411"/>
                  <a:pt x="2183" y="3735"/>
                </a:cubicBezTo>
                <a:cubicBezTo>
                  <a:pt x="6" y="7308"/>
                  <a:pt x="6" y="7308"/>
                  <a:pt x="6" y="7308"/>
                </a:cubicBezTo>
                <a:cubicBezTo>
                  <a:pt x="6" y="7471"/>
                  <a:pt x="6" y="7633"/>
                  <a:pt x="6" y="7958"/>
                </a:cubicBezTo>
                <a:cubicBezTo>
                  <a:pt x="6" y="8120"/>
                  <a:pt x="174" y="8283"/>
                  <a:pt x="509" y="8445"/>
                </a:cubicBezTo>
                <a:cubicBezTo>
                  <a:pt x="2518" y="9582"/>
                  <a:pt x="2518" y="9582"/>
                  <a:pt x="2518" y="9582"/>
                </a:cubicBezTo>
                <a:cubicBezTo>
                  <a:pt x="2518" y="12018"/>
                  <a:pt x="2518" y="12018"/>
                  <a:pt x="2518" y="12018"/>
                </a:cubicBezTo>
                <a:cubicBezTo>
                  <a:pt x="509" y="13155"/>
                  <a:pt x="509" y="13155"/>
                  <a:pt x="509" y="13155"/>
                </a:cubicBezTo>
                <a:cubicBezTo>
                  <a:pt x="6" y="13480"/>
                  <a:pt x="-161" y="13967"/>
                  <a:pt x="174" y="14454"/>
                </a:cubicBezTo>
                <a:cubicBezTo>
                  <a:pt x="2183" y="18027"/>
                  <a:pt x="2183" y="18027"/>
                  <a:pt x="2183" y="18027"/>
                </a:cubicBezTo>
                <a:cubicBezTo>
                  <a:pt x="2518" y="18514"/>
                  <a:pt x="3020" y="18514"/>
                  <a:pt x="3523" y="18352"/>
                </a:cubicBezTo>
                <a:cubicBezTo>
                  <a:pt x="5532" y="17215"/>
                  <a:pt x="5532" y="17215"/>
                  <a:pt x="5532" y="17215"/>
                </a:cubicBezTo>
                <a:cubicBezTo>
                  <a:pt x="7709" y="18352"/>
                  <a:pt x="7709" y="18352"/>
                  <a:pt x="7709" y="18352"/>
                </a:cubicBezTo>
                <a:cubicBezTo>
                  <a:pt x="7709" y="20788"/>
                  <a:pt x="7709" y="20788"/>
                  <a:pt x="7709" y="20788"/>
                </a:cubicBezTo>
                <a:cubicBezTo>
                  <a:pt x="7709" y="20950"/>
                  <a:pt x="7876" y="21275"/>
                  <a:pt x="8044" y="21438"/>
                </a:cubicBezTo>
                <a:cubicBezTo>
                  <a:pt x="8211" y="21600"/>
                  <a:pt x="8379" y="21600"/>
                  <a:pt x="8713" y="21600"/>
                </a:cubicBezTo>
                <a:cubicBezTo>
                  <a:pt x="12899" y="21600"/>
                  <a:pt x="12899" y="21600"/>
                  <a:pt x="12899" y="21600"/>
                </a:cubicBezTo>
                <a:cubicBezTo>
                  <a:pt x="13402" y="21600"/>
                  <a:pt x="13737" y="21113"/>
                  <a:pt x="13737" y="20626"/>
                </a:cubicBezTo>
                <a:cubicBezTo>
                  <a:pt x="13737" y="18352"/>
                  <a:pt x="13737" y="18352"/>
                  <a:pt x="13737" y="18352"/>
                </a:cubicBezTo>
                <a:cubicBezTo>
                  <a:pt x="15913" y="17053"/>
                  <a:pt x="15913" y="17053"/>
                  <a:pt x="15913" y="17053"/>
                </a:cubicBezTo>
                <a:cubicBezTo>
                  <a:pt x="17923" y="18189"/>
                  <a:pt x="17923" y="18189"/>
                  <a:pt x="17923" y="18189"/>
                </a:cubicBezTo>
                <a:cubicBezTo>
                  <a:pt x="18090" y="18352"/>
                  <a:pt x="18425" y="18352"/>
                  <a:pt x="18592" y="18352"/>
                </a:cubicBezTo>
                <a:cubicBezTo>
                  <a:pt x="18927" y="18189"/>
                  <a:pt x="19095" y="18027"/>
                  <a:pt x="19262" y="17865"/>
                </a:cubicBezTo>
                <a:cubicBezTo>
                  <a:pt x="21272" y="14292"/>
                  <a:pt x="21272" y="14292"/>
                  <a:pt x="21272" y="14292"/>
                </a:cubicBezTo>
                <a:cubicBezTo>
                  <a:pt x="21439" y="13805"/>
                  <a:pt x="21272" y="13317"/>
                  <a:pt x="20937" y="13155"/>
                </a:cubicBezTo>
                <a:close/>
                <a:moveTo>
                  <a:pt x="15579" y="12343"/>
                </a:moveTo>
                <a:cubicBezTo>
                  <a:pt x="14741" y="14941"/>
                  <a:pt x="11895" y="16403"/>
                  <a:pt x="9048" y="15591"/>
                </a:cubicBezTo>
                <a:cubicBezTo>
                  <a:pt x="6369" y="14779"/>
                  <a:pt x="4862" y="12018"/>
                  <a:pt x="5699" y="9257"/>
                </a:cubicBezTo>
                <a:cubicBezTo>
                  <a:pt x="6537" y="6659"/>
                  <a:pt x="9551" y="5197"/>
                  <a:pt x="12230" y="6009"/>
                </a:cubicBezTo>
                <a:cubicBezTo>
                  <a:pt x="14909" y="6821"/>
                  <a:pt x="16416" y="9582"/>
                  <a:pt x="15579" y="12343"/>
                </a:cubicBezTo>
                <a:close/>
                <a:moveTo>
                  <a:pt x="15579" y="1234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94141" y="3424257"/>
            <a:ext cx="3575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0070C0"/>
                </a:solidFill>
              </a:rPr>
              <a:t>지사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   ◈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충남 서산시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음암면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석동로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115</a:t>
            </a:r>
          </a:p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   ◈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세종시 전의면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산단길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21-46</a:t>
            </a:r>
          </a:p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   ◈ 원주시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문막읍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 반산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로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36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Oval 3"/>
          <p:cNvSpPr/>
          <p:nvPr/>
        </p:nvSpPr>
        <p:spPr>
          <a:xfrm>
            <a:off x="1373066" y="5943222"/>
            <a:ext cx="443045" cy="4655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67" y="6069871"/>
            <a:ext cx="177046" cy="179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60" name="Oval 3"/>
          <p:cNvSpPr/>
          <p:nvPr/>
        </p:nvSpPr>
        <p:spPr>
          <a:xfrm>
            <a:off x="1366103" y="5271246"/>
            <a:ext cx="443045" cy="4655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3"/>
          <p:cNvSpPr/>
          <p:nvPr/>
        </p:nvSpPr>
        <p:spPr>
          <a:xfrm>
            <a:off x="1413331" y="4340490"/>
            <a:ext cx="443045" cy="4655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3"/>
          <p:cNvSpPr/>
          <p:nvPr/>
        </p:nvSpPr>
        <p:spPr>
          <a:xfrm>
            <a:off x="1413332" y="3588615"/>
            <a:ext cx="443045" cy="4655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3"/>
          <p:cNvSpPr/>
          <p:nvPr/>
        </p:nvSpPr>
        <p:spPr>
          <a:xfrm>
            <a:off x="1418711" y="2787359"/>
            <a:ext cx="443045" cy="4655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3"/>
          <p:cNvSpPr/>
          <p:nvPr/>
        </p:nvSpPr>
        <p:spPr>
          <a:xfrm>
            <a:off x="1405040" y="2042785"/>
            <a:ext cx="443045" cy="4655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04" y="2185603"/>
            <a:ext cx="177046" cy="179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59" y="2930177"/>
            <a:ext cx="177046" cy="179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92" y="3731433"/>
            <a:ext cx="177046" cy="179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29" y="4488970"/>
            <a:ext cx="177046" cy="179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2" y="5386160"/>
            <a:ext cx="177046" cy="179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52393-1354-7794-EE71-92E9B97E0159}"/>
              </a:ext>
            </a:extLst>
          </p:cNvPr>
          <p:cNvSpPr txBox="1"/>
          <p:nvPr/>
        </p:nvSpPr>
        <p:spPr>
          <a:xfrm>
            <a:off x="1991974" y="4461772"/>
            <a:ext cx="423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</a:rPr>
              <a:t>계열사 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</a:rPr>
              <a:t>㈜ 시우산업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400" b="1" dirty="0"/>
              <a:t>자동차 부품 생산</a:t>
            </a:r>
            <a:endParaRPr lang="en-US" altLang="ko-KR" sz="1400" b="1" dirty="0"/>
          </a:p>
          <a:p>
            <a:r>
              <a:rPr lang="en-US" altLang="ko-KR" b="1" dirty="0">
                <a:solidFill>
                  <a:srgbClr val="FF0000"/>
                </a:solidFill>
              </a:rPr>
              <a:t>               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</a:rPr>
              <a:t>㈜ 시우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ENG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altLang="ko-KR" sz="1400" b="1" dirty="0"/>
              <a:t>   </a:t>
            </a:r>
            <a:r>
              <a:rPr lang="ko-KR" altLang="en-US" sz="1400" b="1" dirty="0"/>
              <a:t>특장차 조립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생산</a:t>
            </a:r>
            <a:endParaRPr lang="en-US" altLang="ko-KR" sz="1400" b="1" dirty="0"/>
          </a:p>
          <a:p>
            <a:r>
              <a:rPr lang="en-US" altLang="ko-KR" sz="1400" b="1" dirty="0"/>
              <a:t>                   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</a:rPr>
              <a:t>㈜ 시우 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ko-KR" altLang="en-US" sz="1400" b="1" dirty="0"/>
              <a:t>도급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아웃소싱</a:t>
            </a:r>
          </a:p>
        </p:txBody>
      </p:sp>
      <p:sp>
        <p:nvSpPr>
          <p:cNvPr id="6" name="실행 단추: 홈으로 이동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5836586-CE6D-9415-DFC4-60C89DCBE776}"/>
              </a:ext>
            </a:extLst>
          </p:cNvPr>
          <p:cNvSpPr/>
          <p:nvPr/>
        </p:nvSpPr>
        <p:spPr>
          <a:xfrm>
            <a:off x="8048043" y="5025492"/>
            <a:ext cx="928002" cy="950299"/>
          </a:xfrm>
          <a:prstGeom prst="actionButtonHom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rtlCol="0" anchor="ctr">
            <a:noAutofit/>
          </a:bodyPr>
          <a:lstStyle/>
          <a:p>
            <a:pPr algn="l"/>
            <a:endParaRPr lang="ko-KR" altLang="en-US" sz="3100" b="1">
              <a:latin typeface="Kontrapunkt Bob Bold"/>
              <a:ea typeface="Kontrapunkt Bob Bold"/>
              <a:cs typeface="Kontrapunkt Bob Bold"/>
              <a:sym typeface="Kontrapunkt Bob Bold"/>
            </a:endParaRPr>
          </a:p>
        </p:txBody>
      </p:sp>
    </p:spTree>
    <p:extLst>
      <p:ext uri="{BB962C8B-B14F-4D97-AF65-F5344CB8AC3E}">
        <p14:creationId xmlns:p14="http://schemas.microsoft.com/office/powerpoint/2010/main" val="6782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품질 개선 방안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87063"/>
              </p:ext>
            </p:extLst>
          </p:nvPr>
        </p:nvGraphicFramePr>
        <p:xfrm>
          <a:off x="1055440" y="2261251"/>
          <a:ext cx="4641520" cy="40812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8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9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구  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주 요 업 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전문가 운영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총괄 부장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품질 정책과 목표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계획 수립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생산 공정 개선 및 생산성 관리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품질 유지와 지속 개선활동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공정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운영 관리자 양성 교육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관리자 양성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현장 소장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생산성 관리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공정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Loss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관리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생산 공정 관리 및 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op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양성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완제품 품질 관리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현장 품질 개선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현장 내 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정 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5S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관리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1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전담 지원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안전관리자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err="1">
                          <a:solidFill>
                            <a:schemeClr val="tx1"/>
                          </a:solidFill>
                        </a:rPr>
                        <a:t>공정별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 설비 이상 유무 정기점검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설비 보전 및 예방 보전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산업안전관리 업무 병행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78151"/>
              </p:ext>
            </p:extLst>
          </p:nvPr>
        </p:nvGraphicFramePr>
        <p:xfrm>
          <a:off x="6279016" y="2261251"/>
          <a:ext cx="4641520" cy="39760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8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381"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ko-KR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Noto Sans" panose="020B0604020202020204" charset="0"/>
                          <a:ea typeface="맑은 고딕" panose="020B0503020000020004" pitchFamily="50" charset="-127"/>
                        </a:rPr>
                        <a:t>공</a:t>
                      </a:r>
                      <a:r>
                        <a:rPr lang="en-US" altLang="ko-KR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Noto Sans" panose="020B0604020202020204" charset="0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ko-KR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Noto Sans" panose="020B0604020202020204" charset="0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Noto Sans" panose="020B0604020202020204" charset="0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ko-KR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Noto Sans" panose="020B0604020202020204" charset="0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ko-K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Noto Sans" panose="020B0604020202020204" charset="0"/>
                          <a:ea typeface="맑은 고딕" panose="020B0503020000020004" pitchFamily="50" charset="-127"/>
                        </a:rPr>
                        <a:t>관 리 </a:t>
                      </a:r>
                      <a:r>
                        <a:rPr lang="ko-KR" altLang="ko-KR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Noto Sans" panose="020B0604020202020204" charset="0"/>
                          <a:ea typeface="맑은 고딕" panose="020B0503020000020004" pitchFamily="50" charset="-127"/>
                        </a:rPr>
                        <a:t>점</a:t>
                      </a:r>
                      <a:endParaRPr lang="ko-KR" altLang="ko-K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원료 입고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Lot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관리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보관  온도 확인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,3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정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5S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관리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RTS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제품 충진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제품별 특성 확인 후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충진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 loss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관리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중 량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제품별 규격 확인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err="1">
                          <a:solidFill>
                            <a:schemeClr val="tx1"/>
                          </a:solidFill>
                        </a:rPr>
                        <a:t>포자재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제품별 포장 상태 및 원자재  상태 확인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공 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현장 개선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유틸리티 관리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설비 보전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출 하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지게차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선입 선출 관리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,3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정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5s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관리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외곽 관리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모서리가 둥근 직사각형 12"/>
          <p:cNvSpPr/>
          <p:nvPr/>
        </p:nvSpPr>
        <p:spPr bwMode="auto">
          <a:xfrm>
            <a:off x="1056892" y="1435926"/>
            <a:ext cx="2119788" cy="360000"/>
          </a:xfrm>
          <a:prstGeom prst="roundRect">
            <a:avLst>
              <a:gd name="adj" fmla="val 14664"/>
            </a:avLst>
          </a:prstGeom>
          <a:gradFill>
            <a:gsLst>
              <a:gs pos="0">
                <a:schemeClr val="bg1"/>
              </a:gs>
              <a:gs pos="20000">
                <a:srgbClr val="007DA9"/>
              </a:gs>
            </a:gsLst>
            <a:lin ang="5400000" scaled="0"/>
          </a:gra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공정 관리 역량 강화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303858" y="1435926"/>
            <a:ext cx="2456438" cy="360000"/>
          </a:xfrm>
          <a:prstGeom prst="roundRect">
            <a:avLst>
              <a:gd name="adj" fmla="val 14664"/>
            </a:avLst>
          </a:prstGeom>
          <a:gradFill>
            <a:gsLst>
              <a:gs pos="0">
                <a:schemeClr val="bg1"/>
              </a:gs>
              <a:gs pos="20000">
                <a:srgbClr val="007DA9"/>
              </a:gs>
            </a:gsLst>
            <a:lin ang="5400000" scaled="0"/>
          </a:gra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 err="1">
                <a:solidFill>
                  <a:prstClr val="white"/>
                </a:solidFill>
                <a:latin typeface="맑은 고딕"/>
              </a:rPr>
              <a:t>공정별</a:t>
            </a: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  관리 중점 사항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363143" y="862767"/>
            <a:ext cx="8177666" cy="338554"/>
            <a:chOff x="1446726" y="836712"/>
            <a:chExt cx="8177666" cy="338554"/>
          </a:xfrm>
        </p:grpSpPr>
        <p:sp>
          <p:nvSpPr>
            <p:cNvPr id="31" name="이등변 삼각형 30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4.1 </a:t>
              </a:r>
              <a:r>
                <a:rPr lang="ko-KR" altLang="en-US" sz="1600" b="1" dirty="0" err="1">
                  <a:solidFill>
                    <a:schemeClr val="accent4"/>
                  </a:solidFill>
                  <a:latin typeface="+mn-ea"/>
                </a:rPr>
                <a:t>공정별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 역량  </a:t>
              </a:r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/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관리 중점 사항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93087C0-1D6E-8F4F-7027-F13F85AFA7BF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20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3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품질 개선 방안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36749"/>
              </p:ext>
            </p:extLst>
          </p:nvPr>
        </p:nvGraphicFramePr>
        <p:xfrm>
          <a:off x="1058471" y="1916832"/>
          <a:ext cx="4720072" cy="18002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0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1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담당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주요활동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508">
                <a:tc rowSpan="2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역할분담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Claim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관리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현장 소장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조장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클레임 저감화 방안 수립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QC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기법 도입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*  </a:t>
                      </a:r>
                      <a:r>
                        <a:rPr lang="ko-KR" altLang="en-US" sz="1300" baseline="0" dirty="0" err="1">
                          <a:solidFill>
                            <a:schemeClr val="tx1"/>
                          </a:solidFill>
                        </a:rPr>
                        <a:t>공정별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수시 확인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22"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위생관리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보건관리자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내부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규정 준수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개인 및 작업 현장 위생관리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1055688" y="4077072"/>
            <a:ext cx="2736056" cy="360023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품질 포상 제도 시행 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(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동기부여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)</a:t>
            </a:r>
            <a:endParaRPr lang="ko-KR" altLang="en-US" sz="1400" b="1" kern="0" dirty="0">
              <a:solidFill>
                <a:schemeClr val="tx1"/>
              </a:solidFill>
              <a:latin typeface="맑은 고딕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71334"/>
              </p:ext>
            </p:extLst>
          </p:nvPr>
        </p:nvGraphicFramePr>
        <p:xfrm>
          <a:off x="1055688" y="4577381"/>
          <a:ext cx="10296896" cy="17313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9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7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1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항목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페널티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인센티브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9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클레임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제품별 항목 기준 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최근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년 이내 기간 위반 건수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위반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회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경고 및 특별교육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   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위반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회 이상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근무 부적격자 분류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분기 우수사원 선정 포상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   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최우수 사원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(10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만원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   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우수 사원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만원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   ※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물량 적발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공정개선 제안 등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      객관적 지표로 선정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(Data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유지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   - 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旣 페널티 </a:t>
                      </a:r>
                      <a:r>
                        <a:rPr lang="ko-KR" altLang="en-US" sz="1300" baseline="0" dirty="0" err="1">
                          <a:solidFill>
                            <a:schemeClr val="tx1"/>
                          </a:solidFill>
                        </a:rPr>
                        <a:t>적용자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위반 횟수 경감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9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표시사항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포장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작업 오류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9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위생관리 위반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개인 위생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안전 기준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9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탈의실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휴게실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모서리가 둥근 직사각형 11"/>
          <p:cNvSpPr/>
          <p:nvPr/>
        </p:nvSpPr>
        <p:spPr>
          <a:xfrm>
            <a:off x="1058471" y="1414520"/>
            <a:ext cx="2013193" cy="360023"/>
          </a:xfrm>
          <a:prstGeom prst="roundRect">
            <a:avLst/>
          </a:prstGeom>
          <a:solidFill>
            <a:srgbClr val="FFCC66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품질관리</a:t>
            </a:r>
            <a:r>
              <a:rPr lang="ko-KR" altLang="en-US" sz="1400" b="1" kern="0" dirty="0">
                <a:solidFill>
                  <a:prstClr val="white"/>
                </a:solidFill>
                <a:latin typeface="맑은 고딕"/>
              </a:rPr>
              <a:t> 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역량 강화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59938"/>
              </p:ext>
            </p:extLst>
          </p:nvPr>
        </p:nvGraphicFramePr>
        <p:xfrm>
          <a:off x="6240462" y="1923620"/>
          <a:ext cx="4968105" cy="17934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9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+mn-ea"/>
                          <a:ea typeface="+mn-ea"/>
                        </a:rPr>
                        <a:t>주요내용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교육파견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관리자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16H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전략적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VOC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활용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VOC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프로세스 분석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고객정보관리 실습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VOC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운영체계 수립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수시교육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분기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2H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수료 관리자에 의한 全 근로자 교육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>
          <a:xfrm>
            <a:off x="6237014" y="1414520"/>
            <a:ext cx="1797169" cy="360023"/>
          </a:xfrm>
          <a:prstGeom prst="roundRect">
            <a:avLst/>
          </a:prstGeom>
          <a:solidFill>
            <a:srgbClr val="FFCC66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인력 양성 교육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23" name="이등변 삼각형 22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4.2 Claim Zero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화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646EEC-D6F5-095C-BA63-109056E80BAC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21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4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품질 개선 방안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39251"/>
              </p:ext>
            </p:extLst>
          </p:nvPr>
        </p:nvGraphicFramePr>
        <p:xfrm>
          <a:off x="1058471" y="1916832"/>
          <a:ext cx="4720072" cy="18002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1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담당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주요활동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508">
                <a:tc rowSpan="2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역할분담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조별책임자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조장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반장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공정 개선 제안 접수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순찰 및 수시 면담을 통해 </a:t>
                      </a:r>
                      <a:br>
                        <a:rPr lang="en-US" altLang="ko-KR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건의사항 접수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직접 확인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22">
                <a:tc vMerge="1"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위생관리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보건관리자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위생 규정 위반 사실 등 접수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1055688" y="4077072"/>
            <a:ext cx="2736056" cy="360023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품질 포상 제도 시행 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(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동기부여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)</a:t>
            </a:r>
            <a:endParaRPr lang="ko-KR" altLang="en-US" sz="1400" b="1" kern="0" dirty="0">
              <a:solidFill>
                <a:schemeClr val="tx1"/>
              </a:solidFill>
              <a:latin typeface="맑은 고딕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84235"/>
              </p:ext>
            </p:extLst>
          </p:nvPr>
        </p:nvGraphicFramePr>
        <p:xfrm>
          <a:off x="1055688" y="4577381"/>
          <a:ext cx="10296895" cy="17313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3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1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항목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페널티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</a:rPr>
                        <a:t>인센티브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9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클레임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제품별 항목 기준 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최근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년 이내 기간 위반 건수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위반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회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경고 및 특별교육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   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위반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회 이상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근무 부적격자 분류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분기 우수사원 선정 포상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   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최우수 사원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(10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만원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   -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우수 사원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만원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   ※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불량 적발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공정개선 제안 등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      객관적  지표로 선정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(Data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유지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</a:rPr>
                        <a:t>    - 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旣 페널티 </a:t>
                      </a:r>
                      <a:r>
                        <a:rPr lang="ko-KR" altLang="en-US" sz="1300" baseline="0" dirty="0" err="1">
                          <a:solidFill>
                            <a:schemeClr val="tx1"/>
                          </a:solidFill>
                        </a:rPr>
                        <a:t>적용자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</a:rPr>
                        <a:t> 위반횟수 경감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9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표시사항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포장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작업 오류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9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위생관리 위반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개인 위생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안전 기준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9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탈의실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</a:rPr>
                        <a:t>휴게실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모서리가 둥근 직사각형 11"/>
          <p:cNvSpPr/>
          <p:nvPr/>
        </p:nvSpPr>
        <p:spPr>
          <a:xfrm>
            <a:off x="1058471" y="1414520"/>
            <a:ext cx="2301225" cy="360023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품질관리 운영 역량 강화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81149"/>
              </p:ext>
            </p:extLst>
          </p:nvPr>
        </p:nvGraphicFramePr>
        <p:xfrm>
          <a:off x="6240462" y="1923620"/>
          <a:ext cx="4968105" cy="17934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9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+mn-ea"/>
                          <a:ea typeface="+mn-ea"/>
                        </a:rPr>
                        <a:t>주요내용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OJT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2H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표준작업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클레임 사례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규정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에티켓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품질포상제도 등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정기교육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표준작업 매뉴얼 관련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클레임 사례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상벌제도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0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수시교육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매월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0.5H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공정별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관리점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품질 사고 예방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>
          <a:xfrm>
            <a:off x="6237014" y="1414520"/>
            <a:ext cx="1797169" cy="360023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인력 양성 교육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23" name="이등변 삼각형 22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4.3 VOE(voice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 </a:t>
              </a:r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of employee)</a:t>
              </a:r>
              <a:endParaRPr lang="ko-KR" altLang="en-US" sz="1600" b="1" dirty="0">
                <a:solidFill>
                  <a:schemeClr val="accent4"/>
                </a:solidFill>
                <a:latin typeface="+mn-e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A18934-8EC6-B53E-67B4-0B6BF9A99174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22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8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05" y="3645024"/>
            <a:ext cx="3310415" cy="44978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품질 개선 방안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524436" y="1268760"/>
            <a:ext cx="2904941" cy="6437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600" b="1" kern="0" dirty="0">
                <a:solidFill>
                  <a:schemeClr val="tx1"/>
                </a:solidFill>
                <a:latin typeface="맑은 고딕"/>
              </a:rPr>
              <a:t>현장 생산 연속성 운영</a:t>
            </a:r>
            <a:endParaRPr lang="en-US" altLang="ko-KR" sz="1600" b="1" kern="0" dirty="0">
              <a:solidFill>
                <a:schemeClr val="tx1"/>
              </a:solidFill>
              <a:latin typeface="맑은 고딕"/>
            </a:endParaRPr>
          </a:p>
          <a:p>
            <a:pPr algn="ctr" latinLnBrk="0">
              <a:lnSpc>
                <a:spcPts val="1300"/>
              </a:lnSpc>
            </a:pPr>
            <a:endParaRPr lang="en-US" altLang="ko-KR" sz="1600" b="1" kern="0" dirty="0">
              <a:solidFill>
                <a:schemeClr val="tx1"/>
              </a:solidFill>
              <a:latin typeface="맑은 고딕"/>
            </a:endParaRPr>
          </a:p>
          <a:p>
            <a:pPr algn="ctr" latinLnBrk="0">
              <a:lnSpc>
                <a:spcPts val="1300"/>
              </a:lnSpc>
            </a:pPr>
            <a:r>
              <a:rPr lang="en-US" altLang="ko-KR" sz="1600" b="1" kern="0" dirty="0">
                <a:solidFill>
                  <a:schemeClr val="tx1"/>
                </a:solidFill>
                <a:latin typeface="맑은 고딕"/>
              </a:rPr>
              <a:t>(</a:t>
            </a:r>
            <a:r>
              <a:rPr lang="ko-KR" altLang="en-US" sz="1600" b="1" kern="0" dirty="0">
                <a:solidFill>
                  <a:schemeClr val="tx1"/>
                </a:solidFill>
                <a:latin typeface="맑은 고딕"/>
              </a:rPr>
              <a:t>계약 물량 생산 대응</a:t>
            </a:r>
            <a:r>
              <a:rPr lang="en-US" altLang="ko-KR" sz="1600" b="1" kern="0" dirty="0">
                <a:solidFill>
                  <a:schemeClr val="tx1"/>
                </a:solidFill>
                <a:latin typeface="맑은 고딕"/>
              </a:rPr>
              <a:t>)</a:t>
            </a:r>
            <a:endParaRPr lang="ko-KR" altLang="en-US" sz="1600" b="1" kern="0" dirty="0">
              <a:solidFill>
                <a:schemeClr val="tx1"/>
              </a:solidFill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12163" y="1912476"/>
            <a:ext cx="300460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00" b="1" dirty="0">
                <a:solidFill>
                  <a:srgbClr val="FF0000"/>
                </a:solidFill>
              </a:rPr>
              <a:t>(</a:t>
            </a:r>
            <a:r>
              <a:rPr lang="ko-KR" altLang="en-US" sz="1300" b="1" dirty="0">
                <a:solidFill>
                  <a:srgbClr val="FF0000"/>
                </a:solidFill>
              </a:rPr>
              <a:t>고객사 대응지침 최우선 준수</a:t>
            </a:r>
            <a:r>
              <a:rPr lang="en-US" altLang="ko-KR" sz="1300" b="1" dirty="0">
                <a:solidFill>
                  <a:srgbClr val="FF0000"/>
                </a:solidFill>
              </a:rPr>
              <a:t>)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sp>
        <p:nvSpPr>
          <p:cNvPr id="9" name="아래쪽 화살표 8"/>
          <p:cNvSpPr/>
          <p:nvPr/>
        </p:nvSpPr>
        <p:spPr bwMode="auto">
          <a:xfrm>
            <a:off x="5698440" y="2874570"/>
            <a:ext cx="432048" cy="248903"/>
          </a:xfrm>
          <a:prstGeom prst="downArrow">
            <a:avLst/>
          </a:prstGeom>
          <a:solidFill>
            <a:srgbClr val="008E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300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377824" y="4254076"/>
            <a:ext cx="2268000" cy="330022"/>
          </a:xfrm>
          <a:prstGeom prst="roundRect">
            <a:avLst>
              <a:gd name="adj" fmla="val 27690"/>
            </a:avLst>
          </a:prstGeom>
          <a:solidFill>
            <a:srgbClr val="FFCC66"/>
          </a:solidFill>
          <a:ln w="12700">
            <a:solidFill>
              <a:srgbClr val="0082B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업무지속 인력 확보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06590" y="4254076"/>
            <a:ext cx="2268000" cy="330022"/>
          </a:xfrm>
          <a:prstGeom prst="roundRect">
            <a:avLst>
              <a:gd name="adj" fmla="val 27690"/>
            </a:avLst>
          </a:prstGeom>
          <a:solidFill>
            <a:srgbClr val="FFCC66"/>
          </a:solidFill>
          <a:ln w="12700">
            <a:solidFill>
              <a:srgbClr val="0082B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예비 인력 확보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11824" y="2212066"/>
            <a:ext cx="2904941" cy="576000"/>
          </a:xfrm>
          <a:prstGeom prst="roundRect">
            <a:avLst/>
          </a:prstGeom>
          <a:gradFill>
            <a:gsLst>
              <a:gs pos="0">
                <a:schemeClr val="bg1"/>
              </a:gs>
              <a:gs pos="20000">
                <a:srgbClr val="F07D67"/>
              </a:gs>
            </a:gsLst>
            <a:lin ang="5400000" scaled="0"/>
          </a:gradFill>
          <a:ln w="12700">
            <a:solidFill>
              <a:srgbClr val="EA557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b="1" dirty="0">
                <a:solidFill>
                  <a:schemeClr val="tx2"/>
                </a:solidFill>
              </a:rPr>
              <a:t>상황</a:t>
            </a:r>
            <a:r>
              <a:rPr lang="en-US" altLang="ko-KR" sz="1400" b="1" dirty="0">
                <a:solidFill>
                  <a:schemeClr val="tx2"/>
                </a:solidFill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</a:rPr>
              <a:t>발생</a:t>
            </a:r>
            <a:endParaRPr lang="en-US" altLang="ko-KR" sz="1400" b="1" dirty="0">
              <a:solidFill>
                <a:schemeClr val="tx2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2"/>
                </a:solidFill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</a:rPr>
              <a:t>(</a:t>
            </a:r>
            <a:r>
              <a:rPr lang="ko-KR" altLang="en-US" sz="1400" b="1" dirty="0">
                <a:solidFill>
                  <a:schemeClr val="tx2"/>
                </a:solidFill>
              </a:rPr>
              <a:t>상황에 따라 출</a:t>
            </a:r>
            <a:r>
              <a:rPr lang="en-US" altLang="ko-KR" sz="1400" b="1" dirty="0">
                <a:solidFill>
                  <a:schemeClr val="tx2"/>
                </a:solidFill>
              </a:rPr>
              <a:t>,</a:t>
            </a:r>
            <a:r>
              <a:rPr lang="ko-KR" altLang="en-US" sz="1400" b="1" dirty="0">
                <a:solidFill>
                  <a:schemeClr val="tx2"/>
                </a:solidFill>
              </a:rPr>
              <a:t>퇴근 여부 결정</a:t>
            </a:r>
            <a:r>
              <a:rPr lang="en-US" altLang="ko-KR" sz="1400" b="1" dirty="0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25" name="이등변 삼각형 24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4.4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위기대응 시스템 구축</a:t>
              </a:r>
            </a:p>
          </p:txBody>
        </p:sp>
      </p:grpSp>
      <p:sp>
        <p:nvSpPr>
          <p:cNvPr id="28" name="AutoShape 96"/>
          <p:cNvSpPr>
            <a:spLocks noChangeArrowheads="1"/>
          </p:cNvSpPr>
          <p:nvPr/>
        </p:nvSpPr>
        <p:spPr bwMode="auto">
          <a:xfrm>
            <a:off x="3395150" y="4725144"/>
            <a:ext cx="2268000" cy="1565885"/>
          </a:xfrm>
          <a:prstGeom prst="roundRect">
            <a:avLst>
              <a:gd name="adj" fmla="val 3257"/>
            </a:avLst>
          </a:prstGeom>
          <a:solidFill>
            <a:srgbClr val="F4F7FC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latinLnBrk="0">
              <a:buFont typeface="Wingdings" panose="05000000000000000000" pitchFamily="2" charset="2"/>
              <a:buChar char="l"/>
              <a:defRPr/>
            </a:pPr>
            <a:r>
              <a:rPr lang="ko-KR" altLang="en-US" sz="13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사무관리직 근무 조정</a:t>
            </a:r>
            <a:endParaRPr lang="en-US" altLang="ko-KR" sz="13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buFont typeface="Wingdings" panose="05000000000000000000" pitchFamily="2" charset="2"/>
              <a:buChar char="§"/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현장 투입</a:t>
            </a:r>
            <a:endParaRPr lang="en-US" altLang="ko-KR" sz="1300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defRPr/>
            </a:pPr>
            <a:endParaRPr lang="en-US" altLang="ko-KR" sz="13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buFont typeface="Wingdings" panose="05000000000000000000" pitchFamily="2" charset="2"/>
              <a:buChar char="§"/>
              <a:defRPr/>
            </a:pPr>
            <a:endParaRPr lang="en-US" altLang="ko-KR" sz="13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buFont typeface="Wingdings" panose="05000000000000000000" pitchFamily="2" charset="2"/>
              <a:buChar char="l"/>
              <a:defRPr/>
            </a:pPr>
            <a:r>
              <a:rPr lang="ko-KR" altLang="en-US" sz="1300" b="1" kern="0" dirty="0">
                <a:solidFill>
                  <a:schemeClr val="tx1"/>
                </a:solidFill>
                <a:latin typeface="맑은 고딕"/>
                <a:cs typeface="굴림" pitchFamily="50" charset="-127"/>
              </a:rPr>
              <a:t>생산직 휴무자 확인</a:t>
            </a:r>
            <a:r>
              <a:rPr lang="en-US" altLang="ko-KR" sz="1300" b="1" kern="0" dirty="0">
                <a:solidFill>
                  <a:schemeClr val="tx1"/>
                </a:solidFill>
                <a:latin typeface="맑은 고딕"/>
                <a:cs typeface="굴림" pitchFamily="50" charset="-127"/>
              </a:rPr>
              <a:t> </a:t>
            </a:r>
          </a:p>
          <a:p>
            <a:pPr latinLnBrk="0">
              <a:defRPr/>
            </a:pPr>
            <a:r>
              <a:rPr lang="en-US" altLang="ko-KR" sz="130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- </a:t>
            </a:r>
            <a:r>
              <a:rPr lang="ko-KR" altLang="en-US" sz="1300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출근 </a:t>
            </a:r>
            <a:r>
              <a:rPr lang="ko-KR" altLang="en-US" sz="1300" kern="0" dirty="0" err="1">
                <a:solidFill>
                  <a:srgbClr val="FF0000"/>
                </a:solidFill>
                <a:latin typeface="맑은 고딕"/>
                <a:cs typeface="굴림" pitchFamily="50" charset="-127"/>
              </a:rPr>
              <a:t>가능자</a:t>
            </a:r>
            <a:r>
              <a:rPr lang="ko-KR" altLang="en-US" sz="1300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 투입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9" name="AutoShape 96"/>
          <p:cNvSpPr>
            <a:spLocks noChangeArrowheads="1"/>
          </p:cNvSpPr>
          <p:nvPr/>
        </p:nvSpPr>
        <p:spPr bwMode="auto">
          <a:xfrm>
            <a:off x="5976907" y="4725144"/>
            <a:ext cx="2268000" cy="1588047"/>
          </a:xfrm>
          <a:prstGeom prst="roundRect">
            <a:avLst>
              <a:gd name="adj" fmla="val 3257"/>
            </a:avLst>
          </a:prstGeom>
          <a:solidFill>
            <a:srgbClr val="F4F7FC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latinLnBrk="0">
              <a:buFont typeface="Wingdings" panose="05000000000000000000" pitchFamily="2" charset="2"/>
              <a:buChar char="l"/>
              <a:defRPr/>
            </a:pPr>
            <a:r>
              <a:rPr lang="ko-KR" altLang="en-US" sz="13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대체 인원 섭외</a:t>
            </a:r>
            <a:endParaRPr lang="en-US" altLang="ko-KR" sz="13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buFont typeface="Wingdings" panose="05000000000000000000" pitchFamily="2" charset="2"/>
              <a:buChar char="§"/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협력회사 활용</a:t>
            </a:r>
            <a:endParaRPr lang="en-US" altLang="ko-KR" sz="1300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buFont typeface="Wingdings" panose="05000000000000000000" pitchFamily="2" charset="2"/>
              <a:buChar char="§"/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계열사 활용</a:t>
            </a:r>
            <a:endParaRPr lang="en-US" altLang="ko-KR" sz="1300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buFont typeface="Wingdings" panose="05000000000000000000" pitchFamily="2" charset="2"/>
              <a:buChar char="§"/>
              <a:defRPr/>
            </a:pPr>
            <a:endParaRPr lang="en-US" altLang="ko-KR" sz="13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buFont typeface="Wingdings" panose="05000000000000000000" pitchFamily="2" charset="2"/>
              <a:buChar char="l"/>
              <a:defRPr/>
            </a:pPr>
            <a:r>
              <a:rPr lang="ko-KR" altLang="en-US" sz="130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유휴인력 지원</a:t>
            </a:r>
            <a:endParaRPr lang="en-US" altLang="ko-KR" sz="13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265113" indent="-179388" latinLnBrk="0">
              <a:buFont typeface="Arial" panose="020B0604020202020204" pitchFamily="34" charset="0"/>
              <a:buChar char="•"/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본사 인력 </a:t>
            </a:r>
            <a:endParaRPr lang="en-US" altLang="ko-KR" sz="1300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265113" indent="-179388" latinLnBrk="0">
              <a:buFont typeface="Arial" panose="020B0604020202020204" pitchFamily="34" charset="0"/>
              <a:buChar char="•"/>
              <a:defRPr/>
            </a:pPr>
            <a:r>
              <a:rPr lang="ko-KR" altLang="en-US" sz="1300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인근 사업장 인력</a:t>
            </a:r>
            <a:endParaRPr lang="en-US" altLang="ko-KR" sz="1300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618320" y="3226664"/>
            <a:ext cx="2592287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20000">
                <a:srgbClr val="009ED6"/>
              </a:gs>
            </a:gsLst>
          </a:gradFill>
          <a:ln>
            <a:solidFill>
              <a:srgbClr val="009ED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tx2"/>
                </a:solidFill>
              </a:rPr>
              <a:t>사전 확</a:t>
            </a:r>
            <a:r>
              <a:rPr kumimoji="0" lang="ko-KR" altLang="en-US" sz="1400" b="1" dirty="0">
                <a:solidFill>
                  <a:schemeClr val="tx2"/>
                </a:solidFill>
              </a:rPr>
              <a:t>보된 비상 인력 투입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FCD08-52DF-6415-3160-7A5FB4BFC56E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23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4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직선 연결선 43"/>
          <p:cNvCxnSpPr/>
          <p:nvPr/>
        </p:nvCxnSpPr>
        <p:spPr>
          <a:xfrm>
            <a:off x="7392689" y="3429000"/>
            <a:ext cx="1476000" cy="0"/>
          </a:xfrm>
          <a:prstGeom prst="line">
            <a:avLst/>
          </a:prstGeom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6598449" y="1700808"/>
            <a:ext cx="4537864" cy="4464472"/>
          </a:xfrm>
          <a:prstGeom prst="roundRect">
            <a:avLst>
              <a:gd name="adj" fmla="val 1675"/>
            </a:avLst>
          </a:prstGeom>
          <a:noFill/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lnSpc>
                <a:spcPct val="107000"/>
              </a:lnSpc>
              <a:defRPr/>
            </a:pPr>
            <a:endParaRPr lang="en-US" altLang="ko-KR" sz="1200" b="1" kern="100" dirty="0">
              <a:solidFill>
                <a:srgbClr val="005A7A"/>
              </a:solidFill>
              <a:latin typeface="맑은 고딕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법적 관리 방안 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</a:rPr>
              <a:t>산업안전보건법 및 중대재해처벌법 관리 방안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072085" y="2306614"/>
            <a:ext cx="3528392" cy="795724"/>
          </a:xfrm>
          <a:prstGeom prst="roundRect">
            <a:avLst>
              <a:gd name="adj" fmla="val 8568"/>
            </a:avLst>
          </a:prstGeom>
          <a:solidFill>
            <a:srgbClr val="FFFF00">
              <a:alpha val="52000"/>
            </a:srgbClr>
          </a:solidFill>
          <a:ln w="12700">
            <a:solidFill>
              <a:srgbClr val="005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latinLnBrk="0">
              <a:lnSpc>
                <a:spcPct val="107000"/>
              </a:lnSpc>
              <a:defRPr/>
            </a:pPr>
            <a:r>
              <a:rPr lang="ko-KR" altLang="en-US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자체 안전 수준 평가</a:t>
            </a:r>
            <a:endParaRPr lang="en-US" altLang="ko-KR" sz="1200" b="1" kern="100" dirty="0">
              <a:solidFill>
                <a:schemeClr val="tx1"/>
              </a:solidFill>
              <a:latin typeface="맑은 고딕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ctr" latinLnBrk="0">
              <a:lnSpc>
                <a:spcPct val="107000"/>
              </a:lnSpc>
              <a:defRPr/>
            </a:pPr>
            <a:r>
              <a:rPr lang="ko-KR" altLang="en-US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안전보건관리계획서 수립</a:t>
            </a:r>
            <a:r>
              <a:rPr lang="en-US" altLang="ko-KR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시행</a:t>
            </a:r>
            <a:endParaRPr lang="en-US" altLang="ko-KR" sz="1200" b="1" kern="100" dirty="0">
              <a:solidFill>
                <a:schemeClr val="tx1"/>
              </a:solidFill>
              <a:latin typeface="맑은 고딕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ctr" latinLnBrk="0">
              <a:lnSpc>
                <a:spcPct val="107000"/>
              </a:lnSpc>
              <a:defRPr/>
            </a:pPr>
            <a:r>
              <a:rPr lang="en-US" altLang="ko-KR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ISO 45001 </a:t>
            </a:r>
            <a:r>
              <a:rPr lang="ko-KR" altLang="en-US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시스템 활용</a:t>
            </a:r>
            <a:r>
              <a:rPr lang="en-US" altLang="ko-KR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200" b="1" kern="100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  <a:cs typeface="Times New Roman" panose="02020603050405020304" pitchFamily="18" charset="0"/>
              </a:rPr>
              <a:t>정착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그림 4" descr="넓은화살표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25" y="3232118"/>
            <a:ext cx="3312673" cy="706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3753519" y="845448"/>
            <a:ext cx="2909238" cy="7276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304112" y="1370764"/>
            <a:ext cx="3204000" cy="53258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고객사 산업안전보건 목표 달성 기여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83432" y="4099289"/>
            <a:ext cx="1786554" cy="1057586"/>
          </a:xfrm>
          <a:prstGeom prst="rect">
            <a:avLst/>
          </a:prstGeom>
          <a:solidFill>
            <a:srgbClr val="FFFF00"/>
          </a:solidFill>
          <a:ln w="12700">
            <a:solidFill>
              <a:srgbClr val="005A7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u="sng" dirty="0"/>
              <a:t>안전보건관리체계</a:t>
            </a:r>
            <a:r>
              <a:rPr lang="ko-KR" altLang="en-US" sz="1200" b="1" u="sng" dirty="0">
                <a:solidFill>
                  <a:srgbClr val="005A7A"/>
                </a:solidFill>
              </a:rPr>
              <a:t> </a:t>
            </a:r>
            <a:r>
              <a:rPr lang="ko-KR" altLang="en-US" sz="1200" b="1" u="sng" dirty="0"/>
              <a:t>구축</a:t>
            </a:r>
          </a:p>
          <a:p>
            <a:pPr algn="ctr"/>
            <a:endParaRPr lang="en-US" altLang="ko-KR" sz="1200" dirty="0">
              <a:solidFill>
                <a:srgbClr val="005A7A"/>
              </a:solidFill>
            </a:endParaRPr>
          </a:p>
          <a:p>
            <a:pPr algn="ctr"/>
            <a:r>
              <a:rPr lang="ko-KR" altLang="en-US" sz="1200" dirty="0"/>
              <a:t>안전보건관리조직 구축</a:t>
            </a:r>
          </a:p>
          <a:p>
            <a:pPr algn="ctr"/>
            <a:r>
              <a:rPr lang="ko-KR" altLang="en-US" sz="1200" dirty="0"/>
              <a:t>역할과 책임 명확화</a:t>
            </a:r>
          </a:p>
          <a:p>
            <a:pPr algn="ctr"/>
            <a:r>
              <a:rPr lang="ko-KR" altLang="en-US" sz="1200" dirty="0"/>
              <a:t>안전관리 예산 확보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727848" y="4098972"/>
            <a:ext cx="1711022" cy="1058221"/>
          </a:xfrm>
          <a:prstGeom prst="rect">
            <a:avLst/>
          </a:prstGeom>
          <a:solidFill>
            <a:srgbClr val="FFFF00"/>
          </a:solidFill>
          <a:ln w="12700">
            <a:solidFill>
              <a:srgbClr val="005A7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u="sng" dirty="0">
                <a:latin typeface="+mn-ea"/>
              </a:rPr>
              <a:t>교육훈련</a:t>
            </a:r>
            <a:r>
              <a:rPr lang="en-US" altLang="ko-KR" sz="1200" b="1" u="sng" dirty="0">
                <a:latin typeface="+mn-ea"/>
              </a:rPr>
              <a:t>/</a:t>
            </a:r>
            <a:r>
              <a:rPr lang="ko-KR" altLang="en-US" sz="1200" b="1" u="sng" dirty="0">
                <a:latin typeface="+mn-ea"/>
              </a:rPr>
              <a:t>비상대책 등</a:t>
            </a:r>
          </a:p>
          <a:p>
            <a:pPr algn="ctr"/>
            <a:endParaRPr lang="en-US" altLang="ko-KR" sz="1200" dirty="0">
              <a:latin typeface="+mn-ea"/>
            </a:endParaRPr>
          </a:p>
          <a:p>
            <a:pPr algn="ctr"/>
            <a:r>
              <a:rPr lang="ko-KR" altLang="en-US" sz="1200" dirty="0">
                <a:latin typeface="+mn-ea"/>
              </a:rPr>
              <a:t>법정교육 철저 준수</a:t>
            </a:r>
          </a:p>
          <a:p>
            <a:pPr algn="ctr"/>
            <a:r>
              <a:rPr lang="ko-KR" altLang="en-US" sz="1200" dirty="0">
                <a:latin typeface="+mn-ea"/>
              </a:rPr>
              <a:t>피해 최소화 비상대책 </a:t>
            </a:r>
          </a:p>
          <a:p>
            <a:pPr algn="ctr"/>
            <a:r>
              <a:rPr lang="ko-KR" altLang="en-US" sz="1200" dirty="0">
                <a:latin typeface="+mn-ea"/>
              </a:rPr>
              <a:t>기타 안전관리 활동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848948" y="4099289"/>
            <a:ext cx="1816517" cy="1057586"/>
          </a:xfrm>
          <a:prstGeom prst="rect">
            <a:avLst/>
          </a:prstGeom>
          <a:solidFill>
            <a:srgbClr val="FFFF00"/>
          </a:solidFill>
          <a:ln w="12700">
            <a:solidFill>
              <a:srgbClr val="005A7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u="sng" dirty="0">
                <a:latin typeface="+mj-ea"/>
                <a:ea typeface="+mj-ea"/>
              </a:rPr>
              <a:t>안전 보건 활동</a:t>
            </a:r>
          </a:p>
          <a:p>
            <a:pPr algn="ctr"/>
            <a:endParaRPr lang="en-US" altLang="ko-KR" sz="1200" dirty="0">
              <a:solidFill>
                <a:srgbClr val="005A7A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200" dirty="0">
                <a:latin typeface="+mj-ea"/>
                <a:ea typeface="+mj-ea"/>
              </a:rPr>
              <a:t>년</a:t>
            </a:r>
            <a:r>
              <a:rPr lang="en-US" sz="1200" dirty="0">
                <a:latin typeface="+mj-ea"/>
                <a:ea typeface="+mj-ea"/>
              </a:rPr>
              <a:t>1</a:t>
            </a:r>
            <a:r>
              <a:rPr lang="ko-KR" altLang="en-US" sz="1200" dirty="0">
                <a:latin typeface="+mj-ea"/>
                <a:ea typeface="+mj-ea"/>
              </a:rPr>
              <a:t>회 위험성 평가 실시</a:t>
            </a:r>
          </a:p>
          <a:p>
            <a:pPr algn="ctr"/>
            <a:r>
              <a:rPr lang="ko-KR" altLang="en-US" sz="1200" dirty="0">
                <a:latin typeface="+mj-ea"/>
                <a:ea typeface="+mj-ea"/>
              </a:rPr>
              <a:t>안전 보건 점검 강화</a:t>
            </a:r>
          </a:p>
          <a:p>
            <a:pPr algn="ctr"/>
            <a:r>
              <a:rPr lang="ko-KR" altLang="en-US" sz="1200" dirty="0">
                <a:latin typeface="+mj-ea"/>
                <a:ea typeface="+mj-ea"/>
              </a:rPr>
              <a:t>성과 모니터링</a:t>
            </a:r>
            <a:r>
              <a:rPr lang="en-US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실시</a:t>
            </a: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7841328" y="1448008"/>
            <a:ext cx="2056656" cy="505600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안전 보건 관리 </a:t>
            </a:r>
            <a:r>
              <a:rPr lang="ko-KR" altLang="en-US" sz="1400" b="1" kern="0" dirty="0" err="1">
                <a:solidFill>
                  <a:schemeClr val="tx1"/>
                </a:solidFill>
                <a:latin typeface="맑은 고딕"/>
              </a:rPr>
              <a:t>조직표</a:t>
            </a:r>
            <a:endParaRPr lang="ko-KR" altLang="en-US" sz="1400" b="1" kern="0" dirty="0">
              <a:solidFill>
                <a:schemeClr val="tx1"/>
              </a:solidFill>
              <a:latin typeface="맑은 고딕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7327487" y="2474937"/>
            <a:ext cx="1476000" cy="4320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9ED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안전보건총괄책임자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100" dirty="0" err="1">
                <a:solidFill>
                  <a:schemeClr val="tx1"/>
                </a:solidFill>
                <a:latin typeface="+mn-ea"/>
              </a:rPr>
              <a:t>고객사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6744216" y="3204412"/>
            <a:ext cx="1296000" cy="4320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9ED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안전보건협의체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고객사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dirty="0" err="1">
                <a:solidFill>
                  <a:schemeClr val="tx1"/>
                </a:solidFill>
                <a:latin typeface="+mn-ea"/>
              </a:rPr>
              <a:t>수급사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613270" y="3540553"/>
            <a:ext cx="44460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중점 추진 전략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굴림" panose="020B0600000101010101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8868690" y="2920476"/>
            <a:ext cx="966" cy="2549015"/>
          </a:xfrm>
          <a:prstGeom prst="line">
            <a:avLst/>
          </a:prstGeom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7392144" y="5229200"/>
            <a:ext cx="3025031" cy="0"/>
          </a:xfrm>
          <a:prstGeom prst="line">
            <a:avLst/>
          </a:prstGeom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7390945" y="5229200"/>
            <a:ext cx="967" cy="612000"/>
          </a:xfrm>
          <a:prstGeom prst="line">
            <a:avLst/>
          </a:prstGeom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H="1">
            <a:off x="10417174" y="5229200"/>
            <a:ext cx="967" cy="612000"/>
          </a:xfrm>
          <a:prstGeom prst="line">
            <a:avLst/>
          </a:prstGeom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 bwMode="auto">
          <a:xfrm>
            <a:off x="6841803" y="5441513"/>
            <a:ext cx="1080000" cy="432000"/>
          </a:xfrm>
          <a:prstGeom prst="rect">
            <a:avLst/>
          </a:prstGeom>
          <a:solidFill>
            <a:srgbClr val="4D8CB3"/>
          </a:solidFill>
          <a:ln w="12700">
            <a:solidFill>
              <a:srgbClr val="1953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작업자</a:t>
            </a:r>
          </a:p>
        </p:txBody>
      </p:sp>
      <p:sp>
        <p:nvSpPr>
          <p:cNvPr id="33" name="직사각형 32"/>
          <p:cNvSpPr/>
          <p:nvPr/>
        </p:nvSpPr>
        <p:spPr bwMode="auto">
          <a:xfrm>
            <a:off x="9768528" y="5441513"/>
            <a:ext cx="1080000" cy="432000"/>
          </a:xfrm>
          <a:prstGeom prst="rect">
            <a:avLst/>
          </a:prstGeom>
          <a:solidFill>
            <a:srgbClr val="4D8CB3"/>
          </a:solidFill>
          <a:ln w="12700">
            <a:solidFill>
              <a:srgbClr val="1953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작업자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8327381" y="5441513"/>
            <a:ext cx="1080000" cy="432000"/>
          </a:xfrm>
          <a:prstGeom prst="rect">
            <a:avLst/>
          </a:prstGeom>
          <a:solidFill>
            <a:srgbClr val="4D8CB3"/>
          </a:solidFill>
          <a:ln w="12700">
            <a:solidFill>
              <a:srgbClr val="1953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작업자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8129381" y="3636412"/>
            <a:ext cx="1476000" cy="43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3C84E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안전보건관리책임자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소장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8129381" y="4538962"/>
            <a:ext cx="1476000" cy="432000"/>
          </a:xfrm>
          <a:prstGeom prst="rect">
            <a:avLst/>
          </a:prstGeom>
          <a:solidFill>
            <a:srgbClr val="7473B3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</a:rPr>
              <a:t>관리감독자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ko-KR" altLang="en-US" sz="1100" dirty="0">
                <a:solidFill>
                  <a:schemeClr val="tx1"/>
                </a:solidFill>
              </a:rPr>
              <a:t>반장</a:t>
            </a:r>
            <a:r>
              <a:rPr lang="en-US" altLang="ko-KR" sz="1100" dirty="0">
                <a:solidFill>
                  <a:schemeClr val="tx1"/>
                </a:solidFill>
              </a:rPr>
              <a:t>/</a:t>
            </a:r>
            <a:r>
              <a:rPr lang="ko-KR" altLang="en-US" sz="1100" dirty="0">
                <a:solidFill>
                  <a:schemeClr val="tx1"/>
                </a:solidFill>
              </a:rPr>
              <a:t>조장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8866414" y="4317966"/>
            <a:ext cx="1476000" cy="0"/>
          </a:xfrm>
          <a:prstGeom prst="line">
            <a:avLst/>
          </a:prstGeom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 bwMode="auto">
          <a:xfrm>
            <a:off x="9770230" y="4068412"/>
            <a:ext cx="1305980" cy="43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3C84E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안전관리자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보건관리자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8936864" y="2488476"/>
            <a:ext cx="1476000" cy="4320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9ED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안전보건총괄책임자</a:t>
            </a:r>
            <a:endParaRPr lang="en-US" altLang="ko-KR" sz="11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총괄 부장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7356D-AD7C-F137-DD98-9F1C0B8F7AA3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24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7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97618"/>
              </p:ext>
            </p:extLst>
          </p:nvPr>
        </p:nvGraphicFramePr>
        <p:xfrm>
          <a:off x="1055688" y="1988840"/>
          <a:ext cx="4608264" cy="4104456"/>
        </p:xfrm>
        <a:graphic>
          <a:graphicData uri="http://schemas.openxmlformats.org/drawingml/2006/table">
            <a:tbl>
              <a:tblPr firstRow="1" bandRow="1"/>
              <a:tblGrid>
                <a:gridCol w="1213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05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</a:rPr>
                        <a:t>배점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8C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안전보건관리체계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20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일반원칙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안전보건방침 부합여부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계획수립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이행계획 부합여부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구조 및 책임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:</a:t>
                      </a: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 구성원의 역할 분담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실행수준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40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위험성 평가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년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회 실행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위험수준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안전점검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모니터링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이행확인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교육기록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안전작업허가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26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운영관리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20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신호 및 연락체계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위험물질 및 설비 안정성 확인</a:t>
                      </a:r>
                      <a:endParaRPr lang="en-US" altLang="ko-KR" sz="1200" dirty="0">
                        <a:solidFill>
                          <a:srgbClr val="005A7A"/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비상대책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재해발생 수준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20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최근 </a:t>
                      </a: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3</a:t>
                      </a:r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년간 산업재해 발생 현황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9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5A7A"/>
                          </a:solidFill>
                        </a:rPr>
                        <a:t>기타 가산점수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±10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rgbClr val="005A7A"/>
                          </a:solidFill>
                        </a:rPr>
                        <a:t>ISO</a:t>
                      </a:r>
                      <a:r>
                        <a:rPr lang="en-US" altLang="ko-KR" sz="1200" baseline="0" dirty="0">
                          <a:solidFill>
                            <a:srgbClr val="005A7A"/>
                          </a:solidFill>
                        </a:rPr>
                        <a:t> 45001(</a:t>
                      </a: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안전보건경영시스템</a:t>
                      </a:r>
                      <a:r>
                        <a:rPr lang="en-US" altLang="ko-KR" sz="1200" baseline="0" dirty="0">
                          <a:solidFill>
                            <a:srgbClr val="005A7A"/>
                          </a:solidFill>
                        </a:rPr>
                        <a:t>) </a:t>
                      </a:r>
                      <a:r>
                        <a:rPr lang="ko-KR" altLang="en-US" sz="1200" baseline="0" dirty="0">
                          <a:solidFill>
                            <a:srgbClr val="005A7A"/>
                          </a:solidFill>
                        </a:rPr>
                        <a:t>인증 및 유지 여부</a:t>
                      </a:r>
                      <a:endParaRPr lang="ko-KR" altLang="en-US" sz="1200" dirty="0">
                        <a:solidFill>
                          <a:srgbClr val="005A7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61368"/>
              </p:ext>
            </p:extLst>
          </p:nvPr>
        </p:nvGraphicFramePr>
        <p:xfrm>
          <a:off x="6488932" y="3305570"/>
          <a:ext cx="4409807" cy="235567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0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4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effectLst/>
                        </a:rPr>
                        <a:t>등급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48D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effectLst/>
                        </a:rPr>
                        <a:t>득점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48D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effectLst/>
                        </a:rPr>
                        <a:t>이행수준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48D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5A7A"/>
                          </a:solidFill>
                          <a:effectLst/>
                        </a:rPr>
                        <a:t>S</a:t>
                      </a:r>
                      <a:endParaRPr lang="ko-KR" sz="1000" b="1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5A7A"/>
                          </a:solidFill>
                          <a:effectLst/>
                        </a:rPr>
                        <a:t>90</a:t>
                      </a:r>
                      <a:r>
                        <a:rPr lang="ko-KR" sz="1100" b="1" kern="100" dirty="0">
                          <a:solidFill>
                            <a:srgbClr val="005A7A"/>
                          </a:solidFill>
                          <a:effectLst/>
                        </a:rPr>
                        <a:t>점 이상</a:t>
                      </a:r>
                      <a:endParaRPr lang="ko-KR" sz="1000" b="1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b="1" kern="100" dirty="0">
                          <a:solidFill>
                            <a:srgbClr val="005A7A"/>
                          </a:solidFill>
                          <a:effectLst/>
                        </a:rPr>
                        <a:t>작업을 안전하게 수행할 역량이 우수</a:t>
                      </a:r>
                      <a:endParaRPr lang="ko-KR" sz="1000" b="1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5A7A"/>
                          </a:solidFill>
                          <a:effectLst/>
                        </a:rPr>
                        <a:t>A</a:t>
                      </a:r>
                      <a:endParaRPr lang="ko-KR" sz="1000" b="1" kern="10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5A7A"/>
                          </a:solidFill>
                          <a:effectLst/>
                        </a:rPr>
                        <a:t>80</a:t>
                      </a:r>
                      <a:r>
                        <a:rPr lang="ko-KR" sz="1100" b="1" kern="100">
                          <a:solidFill>
                            <a:srgbClr val="005A7A"/>
                          </a:solidFill>
                          <a:effectLst/>
                        </a:rPr>
                        <a:t>점 이상</a:t>
                      </a:r>
                      <a:endParaRPr lang="ko-KR" sz="1000" b="1" kern="10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b="1" kern="100" dirty="0">
                          <a:solidFill>
                            <a:srgbClr val="005A7A"/>
                          </a:solidFill>
                          <a:effectLst/>
                        </a:rPr>
                        <a:t>작업을 안전하게 수행할 기본적인 역량 갖춤</a:t>
                      </a:r>
                      <a:endParaRPr lang="ko-KR" sz="1000" b="1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5A7A"/>
                          </a:solidFill>
                          <a:effectLst/>
                        </a:rPr>
                        <a:t>B</a:t>
                      </a:r>
                      <a:endParaRPr lang="ko-KR" sz="1000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CC8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5A7A"/>
                          </a:solidFill>
                          <a:effectLst/>
                        </a:rPr>
                        <a:t>70</a:t>
                      </a:r>
                      <a:r>
                        <a:rPr lang="ko-KR" sz="1100" kern="100" dirty="0">
                          <a:solidFill>
                            <a:srgbClr val="005A7A"/>
                          </a:solidFill>
                          <a:effectLst/>
                        </a:rPr>
                        <a:t>점 이상</a:t>
                      </a:r>
                      <a:endParaRPr lang="ko-KR" sz="1000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CC8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rgbClr val="005A7A"/>
                          </a:solidFill>
                          <a:effectLst/>
                        </a:rPr>
                        <a:t>작업을 안전하게 수행할 역량이 보통</a:t>
                      </a:r>
                      <a:endParaRPr lang="ko-KR" sz="1000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C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5A7A"/>
                          </a:solidFill>
                          <a:effectLst/>
                        </a:rPr>
                        <a:t>C</a:t>
                      </a:r>
                      <a:endParaRPr lang="ko-KR" sz="1000" kern="10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5A7A"/>
                          </a:solidFill>
                          <a:effectLst/>
                        </a:rPr>
                        <a:t>60</a:t>
                      </a:r>
                      <a:r>
                        <a:rPr lang="ko-KR" sz="1100" kern="100">
                          <a:solidFill>
                            <a:srgbClr val="005A7A"/>
                          </a:solidFill>
                          <a:effectLst/>
                        </a:rPr>
                        <a:t>점 이상</a:t>
                      </a:r>
                      <a:endParaRPr lang="ko-KR" sz="1000" kern="10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rgbClr val="005A7A"/>
                          </a:solidFill>
                          <a:effectLst/>
                        </a:rPr>
                        <a:t>작업을 안전하게 수행할 역량이 부족</a:t>
                      </a:r>
                      <a:endParaRPr lang="ko-KR" sz="1000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5A7A"/>
                          </a:solidFill>
                          <a:effectLst/>
                        </a:rPr>
                        <a:t>D</a:t>
                      </a:r>
                      <a:endParaRPr lang="ko-KR" sz="1000" kern="10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5A7A"/>
                          </a:solidFill>
                          <a:effectLst/>
                        </a:rPr>
                        <a:t>60</a:t>
                      </a:r>
                      <a:r>
                        <a:rPr lang="ko-KR" sz="1100" kern="100" dirty="0">
                          <a:solidFill>
                            <a:srgbClr val="005A7A"/>
                          </a:solidFill>
                          <a:effectLst/>
                        </a:rPr>
                        <a:t>점 미만</a:t>
                      </a:r>
                      <a:endParaRPr lang="ko-KR" sz="1000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rgbClr val="005A7A"/>
                          </a:solidFill>
                          <a:effectLst/>
                        </a:rPr>
                        <a:t>작업을 수행할 안전보건관리 역량이 매우 낮음</a:t>
                      </a:r>
                      <a:endParaRPr lang="ko-KR" sz="1000" kern="100" dirty="0">
                        <a:solidFill>
                          <a:srgbClr val="005A7A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1055688" y="1412776"/>
            <a:ext cx="3024088" cy="360040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자체 안전 수준 평가 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(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년 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1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회 실시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)</a:t>
            </a:r>
            <a:endParaRPr lang="ko-KR" altLang="en-US" sz="1400" b="1" kern="0" dirty="0">
              <a:solidFill>
                <a:schemeClr val="tx1"/>
              </a:solidFill>
              <a:latin typeface="맑은 고딕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6474169" y="3614192"/>
            <a:ext cx="4424570" cy="843508"/>
          </a:xfrm>
          <a:prstGeom prst="rect">
            <a:avLst/>
          </a:prstGeom>
          <a:noFill/>
          <a:ln w="28575">
            <a:solidFill>
              <a:srgbClr val="E3140C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488932" y="1412776"/>
            <a:ext cx="2087985" cy="360040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안전 수준 달성 목표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8683" y="5518973"/>
            <a:ext cx="43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200" dirty="0">
              <a:solidFill>
                <a:srgbClr val="005A7A"/>
              </a:solidFill>
            </a:endParaRPr>
          </a:p>
          <a:p>
            <a:pPr marL="176213" indent="-176213"/>
            <a:r>
              <a:rPr lang="en-US" altLang="ko-KR" sz="1200" dirty="0">
                <a:solidFill>
                  <a:srgbClr val="005A7A"/>
                </a:solidFill>
              </a:rPr>
              <a:t>※ </a:t>
            </a:r>
            <a:r>
              <a:rPr lang="ko-KR" altLang="en-US" sz="1200" dirty="0">
                <a:solidFill>
                  <a:srgbClr val="005A7A"/>
                </a:solidFill>
              </a:rPr>
              <a:t>등급 제한 평가항목 </a:t>
            </a:r>
            <a:r>
              <a:rPr lang="en-US" altLang="ko-KR" sz="1200" dirty="0">
                <a:solidFill>
                  <a:srgbClr val="005A7A"/>
                </a:solidFill>
              </a:rPr>
              <a:t>4</a:t>
            </a:r>
            <a:r>
              <a:rPr lang="ko-KR" altLang="en-US" sz="1200" dirty="0">
                <a:solidFill>
                  <a:srgbClr val="005A7A"/>
                </a:solidFill>
              </a:rPr>
              <a:t>개 분류에서 개별 분류의 득점이 하나라도 </a:t>
            </a:r>
            <a:r>
              <a:rPr lang="en-US" altLang="ko-KR" sz="1200" dirty="0">
                <a:solidFill>
                  <a:srgbClr val="005A7A"/>
                </a:solidFill>
              </a:rPr>
              <a:t>50% </a:t>
            </a:r>
            <a:r>
              <a:rPr lang="ko-KR" altLang="en-US" sz="1200" dirty="0">
                <a:solidFill>
                  <a:srgbClr val="005A7A"/>
                </a:solidFill>
              </a:rPr>
              <a:t>미만 시 </a:t>
            </a:r>
            <a:r>
              <a:rPr lang="en-US" altLang="ko-KR" sz="1200" dirty="0">
                <a:solidFill>
                  <a:srgbClr val="005A7A"/>
                </a:solidFill>
              </a:rPr>
              <a:t>D</a:t>
            </a:r>
            <a:r>
              <a:rPr lang="ko-KR" altLang="en-US" sz="1200" dirty="0">
                <a:solidFill>
                  <a:srgbClr val="005A7A"/>
                </a:solidFill>
              </a:rPr>
              <a:t>등급으로 분류</a:t>
            </a:r>
          </a:p>
        </p:txBody>
      </p:sp>
      <p:sp>
        <p:nvSpPr>
          <p:cNvPr id="2" name="위쪽 화살표 설명선 1"/>
          <p:cNvSpPr/>
          <p:nvPr/>
        </p:nvSpPr>
        <p:spPr bwMode="auto">
          <a:xfrm>
            <a:off x="6528683" y="2276872"/>
            <a:ext cx="1296144" cy="432048"/>
          </a:xfrm>
          <a:prstGeom prst="upArrowCallout">
            <a:avLst/>
          </a:prstGeom>
          <a:solidFill>
            <a:srgbClr val="EC647D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</a:rPr>
              <a:t>착수 </a:t>
            </a: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  <a:r>
              <a:rPr lang="ko-KR" altLang="en-US" sz="1300" b="1" dirty="0">
                <a:solidFill>
                  <a:schemeClr val="bg1"/>
                </a:solidFill>
              </a:rPr>
              <a:t>년 차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6528683" y="1988840"/>
            <a:ext cx="1296144" cy="288032"/>
          </a:xfrm>
          <a:prstGeom prst="rect">
            <a:avLst/>
          </a:prstGeom>
          <a:solidFill>
            <a:srgbClr val="7A439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</a:rPr>
              <a:t>착수 </a:t>
            </a: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  <a:r>
              <a:rPr lang="ko-KR" altLang="en-US" sz="1300" b="1" dirty="0">
                <a:solidFill>
                  <a:schemeClr val="bg1"/>
                </a:solidFill>
              </a:rPr>
              <a:t>년 차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7851067" y="1985102"/>
            <a:ext cx="2736057" cy="288032"/>
          </a:xfrm>
          <a:prstGeom prst="rect">
            <a:avLst/>
          </a:prstGeom>
          <a:solidFill>
            <a:srgbClr val="7473B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300" b="1" dirty="0">
                <a:solidFill>
                  <a:schemeClr val="bg1"/>
                </a:solidFill>
              </a:rPr>
              <a:t>A </a:t>
            </a:r>
            <a:r>
              <a:rPr lang="ko-KR" altLang="en-US" sz="1300" b="1" dirty="0">
                <a:solidFill>
                  <a:schemeClr val="bg1"/>
                </a:solidFill>
              </a:rPr>
              <a:t>등급</a:t>
            </a:r>
            <a:r>
              <a:rPr lang="en-US" altLang="ko-KR" sz="1300" b="1" dirty="0">
                <a:solidFill>
                  <a:schemeClr val="bg1"/>
                </a:solidFill>
              </a:rPr>
              <a:t>(80</a:t>
            </a:r>
            <a:r>
              <a:rPr lang="ko-KR" altLang="en-US" sz="1300" b="1" dirty="0">
                <a:solidFill>
                  <a:schemeClr val="bg1"/>
                </a:solidFill>
              </a:rPr>
              <a:t>점</a:t>
            </a:r>
            <a:r>
              <a:rPr lang="en-US" altLang="ko-KR" sz="1300" b="1" dirty="0">
                <a:solidFill>
                  <a:schemeClr val="bg1"/>
                </a:solidFill>
              </a:rPr>
              <a:t>) </a:t>
            </a:r>
            <a:r>
              <a:rPr lang="ko-KR" altLang="en-US" sz="1300" b="1" dirty="0">
                <a:solidFill>
                  <a:schemeClr val="bg1"/>
                </a:solidFill>
              </a:rPr>
              <a:t>이상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7851067" y="2420888"/>
            <a:ext cx="2736057" cy="288032"/>
          </a:xfrm>
          <a:prstGeom prst="rect">
            <a:avLst/>
          </a:prstGeom>
          <a:solidFill>
            <a:srgbClr val="F1877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300" b="1" dirty="0">
                <a:solidFill>
                  <a:schemeClr val="bg1"/>
                </a:solidFill>
              </a:rPr>
              <a:t>B </a:t>
            </a:r>
            <a:r>
              <a:rPr lang="ko-KR" altLang="en-US" sz="1300" b="1" dirty="0">
                <a:solidFill>
                  <a:schemeClr val="bg1"/>
                </a:solidFill>
              </a:rPr>
              <a:t>등급</a:t>
            </a:r>
            <a:r>
              <a:rPr lang="en-US" altLang="ko-KR" sz="1300" b="1" dirty="0">
                <a:solidFill>
                  <a:schemeClr val="bg1"/>
                </a:solidFill>
              </a:rPr>
              <a:t>(70</a:t>
            </a:r>
            <a:r>
              <a:rPr lang="ko-KR" altLang="en-US" sz="1300" b="1" dirty="0">
                <a:solidFill>
                  <a:schemeClr val="bg1"/>
                </a:solidFill>
              </a:rPr>
              <a:t>점</a:t>
            </a:r>
            <a:r>
              <a:rPr lang="en-US" altLang="ko-KR" sz="1300" b="1" dirty="0">
                <a:solidFill>
                  <a:schemeClr val="bg1"/>
                </a:solidFill>
              </a:rPr>
              <a:t>) </a:t>
            </a:r>
            <a:r>
              <a:rPr lang="ko-KR" altLang="en-US" sz="1300" b="1" dirty="0">
                <a:solidFill>
                  <a:schemeClr val="bg1"/>
                </a:solidFill>
              </a:rPr>
              <a:t>이상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4169" y="3017419"/>
            <a:ext cx="135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5A7A"/>
                </a:solidFill>
                <a:latin typeface="+mn-ea"/>
              </a:rPr>
              <a:t>[</a:t>
            </a:r>
            <a:r>
              <a:rPr lang="ko-KR" altLang="en-US" sz="1200" b="1" dirty="0">
                <a:solidFill>
                  <a:srgbClr val="005A7A"/>
                </a:solidFill>
                <a:latin typeface="+mn-ea"/>
              </a:rPr>
              <a:t>등급 수준</a:t>
            </a:r>
            <a:r>
              <a:rPr lang="en-US" altLang="ko-KR" sz="1200" b="1" dirty="0">
                <a:solidFill>
                  <a:srgbClr val="005A7A"/>
                </a:solidFill>
                <a:latin typeface="+mn-ea"/>
              </a:rPr>
              <a:t>]</a:t>
            </a:r>
            <a:endParaRPr lang="ko-KR" altLang="en-US" sz="1200" b="1" dirty="0">
              <a:solidFill>
                <a:srgbClr val="005A7A"/>
              </a:solidFill>
              <a:latin typeface="+mn-ea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1058471" y="419633"/>
            <a:ext cx="10374383" cy="398700"/>
          </a:xfrm>
        </p:spPr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법적 관리 방안 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</a:rPr>
              <a:t>산업안전보건법 및 중대재해처벌법 관리 방안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13F0D-A8B7-B134-8947-8A62FBD0F3CF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25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86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1055688" y="404664"/>
            <a:ext cx="10152880" cy="6120679"/>
          </a:xfrm>
          <a:custGeom>
            <a:avLst/>
            <a:gdLst>
              <a:gd name="connsiteX0" fmla="*/ 5843210 w 8353685"/>
              <a:gd name="connsiteY0" fmla="*/ 1103077 h 5381201"/>
              <a:gd name="connsiteX1" fmla="*/ 3334789 w 8353685"/>
              <a:gd name="connsiteY1" fmla="*/ 3326 h 5381201"/>
              <a:gd name="connsiteX2" fmla="*/ 406237 w 8353685"/>
              <a:gd name="connsiteY2" fmla="*/ 917726 h 5381201"/>
              <a:gd name="connsiteX3" fmla="*/ 690443 w 8353685"/>
              <a:gd name="connsiteY3" fmla="*/ 4624753 h 5381201"/>
              <a:gd name="connsiteX4" fmla="*/ 6535189 w 8353685"/>
              <a:gd name="connsiteY4" fmla="*/ 5292018 h 5381201"/>
              <a:gd name="connsiteX5" fmla="*/ 8339275 w 8353685"/>
              <a:gd name="connsiteY5" fmla="*/ 3339650 h 5381201"/>
              <a:gd name="connsiteX6" fmla="*/ 5843210 w 8353685"/>
              <a:gd name="connsiteY6" fmla="*/ 1103077 h 5381201"/>
              <a:gd name="connsiteX0" fmla="*/ 7140669 w 8352903"/>
              <a:gd name="connsiteY0" fmla="*/ 1026980 h 5379245"/>
              <a:gd name="connsiteX1" fmla="*/ 3334789 w 8352903"/>
              <a:gd name="connsiteY1" fmla="*/ 1370 h 5379245"/>
              <a:gd name="connsiteX2" fmla="*/ 406237 w 8352903"/>
              <a:gd name="connsiteY2" fmla="*/ 915770 h 5379245"/>
              <a:gd name="connsiteX3" fmla="*/ 690443 w 8352903"/>
              <a:gd name="connsiteY3" fmla="*/ 4622797 h 5379245"/>
              <a:gd name="connsiteX4" fmla="*/ 6535189 w 8352903"/>
              <a:gd name="connsiteY4" fmla="*/ 5290062 h 5379245"/>
              <a:gd name="connsiteX5" fmla="*/ 8339275 w 8352903"/>
              <a:gd name="connsiteY5" fmla="*/ 3337694 h 5379245"/>
              <a:gd name="connsiteX6" fmla="*/ 7140669 w 8352903"/>
              <a:gd name="connsiteY6" fmla="*/ 1026980 h 5379245"/>
              <a:gd name="connsiteX0" fmla="*/ 6993034 w 8205268"/>
              <a:gd name="connsiteY0" fmla="*/ 1034925 h 5371982"/>
              <a:gd name="connsiteX1" fmla="*/ 3187154 w 8205268"/>
              <a:gd name="connsiteY1" fmla="*/ 9315 h 5371982"/>
              <a:gd name="connsiteX2" fmla="*/ 555165 w 8205268"/>
              <a:gd name="connsiteY2" fmla="*/ 1566266 h 5371982"/>
              <a:gd name="connsiteX3" fmla="*/ 542808 w 8205268"/>
              <a:gd name="connsiteY3" fmla="*/ 4630742 h 5371982"/>
              <a:gd name="connsiteX4" fmla="*/ 6387554 w 8205268"/>
              <a:gd name="connsiteY4" fmla="*/ 5298007 h 5371982"/>
              <a:gd name="connsiteX5" fmla="*/ 8191640 w 8205268"/>
              <a:gd name="connsiteY5" fmla="*/ 3345639 h 5371982"/>
              <a:gd name="connsiteX6" fmla="*/ 6993034 w 8205268"/>
              <a:gd name="connsiteY6" fmla="*/ 1034925 h 5371982"/>
              <a:gd name="connsiteX0" fmla="*/ 6656111 w 7868345"/>
              <a:gd name="connsiteY0" fmla="*/ 1034925 h 5381322"/>
              <a:gd name="connsiteX1" fmla="*/ 2850231 w 7868345"/>
              <a:gd name="connsiteY1" fmla="*/ 9315 h 5381322"/>
              <a:gd name="connsiteX2" fmla="*/ 218242 w 7868345"/>
              <a:gd name="connsiteY2" fmla="*/ 1566266 h 5381322"/>
              <a:gd name="connsiteX3" fmla="*/ 811366 w 7868345"/>
              <a:gd name="connsiteY3" fmla="*/ 4692526 h 5381322"/>
              <a:gd name="connsiteX4" fmla="*/ 6050631 w 7868345"/>
              <a:gd name="connsiteY4" fmla="*/ 5298007 h 5381322"/>
              <a:gd name="connsiteX5" fmla="*/ 7854717 w 7868345"/>
              <a:gd name="connsiteY5" fmla="*/ 3345639 h 5381322"/>
              <a:gd name="connsiteX6" fmla="*/ 6656111 w 7868345"/>
              <a:gd name="connsiteY6" fmla="*/ 1034925 h 5381322"/>
              <a:gd name="connsiteX0" fmla="*/ 6779651 w 7991885"/>
              <a:gd name="connsiteY0" fmla="*/ 1034925 h 5371982"/>
              <a:gd name="connsiteX1" fmla="*/ 2973771 w 7991885"/>
              <a:gd name="connsiteY1" fmla="*/ 9315 h 5371982"/>
              <a:gd name="connsiteX2" fmla="*/ 341782 w 7991885"/>
              <a:gd name="connsiteY2" fmla="*/ 1566266 h 5371982"/>
              <a:gd name="connsiteX3" fmla="*/ 675414 w 7991885"/>
              <a:gd name="connsiteY3" fmla="*/ 4630743 h 5371982"/>
              <a:gd name="connsiteX4" fmla="*/ 6174171 w 7991885"/>
              <a:gd name="connsiteY4" fmla="*/ 5298007 h 5371982"/>
              <a:gd name="connsiteX5" fmla="*/ 7978257 w 7991885"/>
              <a:gd name="connsiteY5" fmla="*/ 3345639 h 5371982"/>
              <a:gd name="connsiteX6" fmla="*/ 6779651 w 7991885"/>
              <a:gd name="connsiteY6" fmla="*/ 1034925 h 5371982"/>
              <a:gd name="connsiteX0" fmla="*/ 6736460 w 7951764"/>
              <a:gd name="connsiteY0" fmla="*/ 49375 h 4386432"/>
              <a:gd name="connsiteX1" fmla="*/ 2244780 w 7951764"/>
              <a:gd name="connsiteY1" fmla="*/ 763665 h 4386432"/>
              <a:gd name="connsiteX2" fmla="*/ 298591 w 7951764"/>
              <a:gd name="connsiteY2" fmla="*/ 580716 h 4386432"/>
              <a:gd name="connsiteX3" fmla="*/ 632223 w 7951764"/>
              <a:gd name="connsiteY3" fmla="*/ 3645193 h 4386432"/>
              <a:gd name="connsiteX4" fmla="*/ 6130980 w 7951764"/>
              <a:gd name="connsiteY4" fmla="*/ 4312457 h 4386432"/>
              <a:gd name="connsiteX5" fmla="*/ 7935066 w 7951764"/>
              <a:gd name="connsiteY5" fmla="*/ 2360089 h 4386432"/>
              <a:gd name="connsiteX6" fmla="*/ 6736460 w 7951764"/>
              <a:gd name="connsiteY6" fmla="*/ 49375 h 4386432"/>
              <a:gd name="connsiteX0" fmla="*/ 6787593 w 8002897"/>
              <a:gd name="connsiteY0" fmla="*/ 53650 h 4380574"/>
              <a:gd name="connsiteX1" fmla="*/ 2295913 w 8002897"/>
              <a:gd name="connsiteY1" fmla="*/ 767940 h 4380574"/>
              <a:gd name="connsiteX2" fmla="*/ 260824 w 8002897"/>
              <a:gd name="connsiteY2" fmla="*/ 1131091 h 4380574"/>
              <a:gd name="connsiteX3" fmla="*/ 683356 w 8002897"/>
              <a:gd name="connsiteY3" fmla="*/ 3649468 h 4380574"/>
              <a:gd name="connsiteX4" fmla="*/ 6182113 w 8002897"/>
              <a:gd name="connsiteY4" fmla="*/ 4316732 h 4380574"/>
              <a:gd name="connsiteX5" fmla="*/ 7986199 w 8002897"/>
              <a:gd name="connsiteY5" fmla="*/ 2364364 h 4380574"/>
              <a:gd name="connsiteX6" fmla="*/ 6787593 w 8002897"/>
              <a:gd name="connsiteY6" fmla="*/ 53650 h 4380574"/>
              <a:gd name="connsiteX0" fmla="*/ 6701591 w 8007750"/>
              <a:gd name="connsiteY0" fmla="*/ 53650 h 3693176"/>
              <a:gd name="connsiteX1" fmla="*/ 2209911 w 8007750"/>
              <a:gd name="connsiteY1" fmla="*/ 767940 h 3693176"/>
              <a:gd name="connsiteX2" fmla="*/ 174822 w 8007750"/>
              <a:gd name="connsiteY2" fmla="*/ 1131091 h 3693176"/>
              <a:gd name="connsiteX3" fmla="*/ 597354 w 8007750"/>
              <a:gd name="connsiteY3" fmla="*/ 3649468 h 3693176"/>
              <a:gd name="connsiteX4" fmla="*/ 4495911 w 8007750"/>
              <a:gd name="connsiteY4" fmla="*/ 2703832 h 3693176"/>
              <a:gd name="connsiteX5" fmla="*/ 7900197 w 8007750"/>
              <a:gd name="connsiteY5" fmla="*/ 2364364 h 3693176"/>
              <a:gd name="connsiteX6" fmla="*/ 6701591 w 8007750"/>
              <a:gd name="connsiteY6" fmla="*/ 53650 h 3693176"/>
              <a:gd name="connsiteX0" fmla="*/ 6701591 w 8007750"/>
              <a:gd name="connsiteY0" fmla="*/ 53650 h 3251401"/>
              <a:gd name="connsiteX1" fmla="*/ 2209911 w 8007750"/>
              <a:gd name="connsiteY1" fmla="*/ 767940 h 3251401"/>
              <a:gd name="connsiteX2" fmla="*/ 174822 w 8007750"/>
              <a:gd name="connsiteY2" fmla="*/ 1131091 h 3251401"/>
              <a:gd name="connsiteX3" fmla="*/ 597354 w 8007750"/>
              <a:gd name="connsiteY3" fmla="*/ 3179568 h 3251401"/>
              <a:gd name="connsiteX4" fmla="*/ 4495911 w 8007750"/>
              <a:gd name="connsiteY4" fmla="*/ 2703832 h 3251401"/>
              <a:gd name="connsiteX5" fmla="*/ 7900197 w 8007750"/>
              <a:gd name="connsiteY5" fmla="*/ 2364364 h 3251401"/>
              <a:gd name="connsiteX6" fmla="*/ 6701591 w 8007750"/>
              <a:gd name="connsiteY6" fmla="*/ 53650 h 3251401"/>
              <a:gd name="connsiteX0" fmla="*/ 6868059 w 8174218"/>
              <a:gd name="connsiteY0" fmla="*/ 53650 h 3309210"/>
              <a:gd name="connsiteX1" fmla="*/ 2376379 w 8174218"/>
              <a:gd name="connsiteY1" fmla="*/ 767940 h 3309210"/>
              <a:gd name="connsiteX2" fmla="*/ 341290 w 8174218"/>
              <a:gd name="connsiteY2" fmla="*/ 1131091 h 3309210"/>
              <a:gd name="connsiteX3" fmla="*/ 446322 w 8174218"/>
              <a:gd name="connsiteY3" fmla="*/ 3243068 h 3309210"/>
              <a:gd name="connsiteX4" fmla="*/ 4662379 w 8174218"/>
              <a:gd name="connsiteY4" fmla="*/ 2703832 h 3309210"/>
              <a:gd name="connsiteX5" fmla="*/ 8066665 w 8174218"/>
              <a:gd name="connsiteY5" fmla="*/ 2364364 h 3309210"/>
              <a:gd name="connsiteX6" fmla="*/ 6868059 w 8174218"/>
              <a:gd name="connsiteY6" fmla="*/ 53650 h 33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218" h="3309210">
                <a:moveTo>
                  <a:pt x="6868059" y="53650"/>
                </a:moveTo>
                <a:cubicBezTo>
                  <a:pt x="5919678" y="-212421"/>
                  <a:pt x="3464174" y="588367"/>
                  <a:pt x="2376379" y="767940"/>
                </a:cubicBezTo>
                <a:cubicBezTo>
                  <a:pt x="1288584" y="947513"/>
                  <a:pt x="662966" y="718570"/>
                  <a:pt x="341290" y="1131091"/>
                </a:cubicBezTo>
                <a:cubicBezTo>
                  <a:pt x="19614" y="1543612"/>
                  <a:pt x="-273860" y="2980945"/>
                  <a:pt x="446322" y="3243068"/>
                </a:cubicBezTo>
                <a:cubicBezTo>
                  <a:pt x="1166504" y="3505192"/>
                  <a:pt x="3387574" y="2918016"/>
                  <a:pt x="4662379" y="2703832"/>
                </a:cubicBezTo>
                <a:cubicBezTo>
                  <a:pt x="5937184" y="2489648"/>
                  <a:pt x="7699052" y="2806061"/>
                  <a:pt x="8066665" y="2364364"/>
                </a:cubicBezTo>
                <a:cubicBezTo>
                  <a:pt x="8434278" y="1922667"/>
                  <a:pt x="7816440" y="319721"/>
                  <a:pt x="6868059" y="53650"/>
                </a:cubicBezTo>
                <a:close/>
              </a:path>
            </a:pathLst>
          </a:custGeom>
          <a:solidFill>
            <a:srgbClr val="FEF6F2"/>
          </a:solidFill>
          <a:ln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91544" y="2459620"/>
            <a:ext cx="8784976" cy="24565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latin typeface="+mn-ea"/>
              </a:rPr>
              <a:t>  ㈜ 시우그룹 은 고객사 생산 도급 용역 업무를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수행함에 있어</a:t>
            </a:r>
            <a:r>
              <a:rPr lang="en-US" altLang="ko-KR" sz="2000" b="1" dirty="0">
                <a:latin typeface="+mn-ea"/>
              </a:rPr>
              <a:t>, 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latin typeface="+mn-ea"/>
              </a:rPr>
              <a:t>㈜시우그룹의  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풍부한 수행 경험과 모든 역량을</a:t>
            </a:r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</a:rPr>
              <a:t>접목시켜</a:t>
            </a:r>
            <a:r>
              <a:rPr lang="en-US" altLang="ko-KR" sz="2000" b="1" dirty="0">
                <a:solidFill>
                  <a:schemeClr val="tx2"/>
                </a:solidFill>
                <a:latin typeface="+mn-ea"/>
              </a:rPr>
              <a:t>, </a:t>
            </a:r>
            <a:br>
              <a:rPr lang="en-US" altLang="ko-KR" sz="20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2000" b="1" dirty="0">
                <a:latin typeface="+mn-ea"/>
              </a:rPr>
              <a:t>고객사가 추구하는 </a:t>
            </a:r>
            <a:r>
              <a:rPr lang="ko-KR" altLang="en-US" sz="2000" b="1" dirty="0">
                <a:solidFill>
                  <a:srgbClr val="007DA9"/>
                </a:solidFill>
                <a:latin typeface="+mn-ea"/>
              </a:rPr>
              <a:t>경영목표 달성에 </a:t>
            </a:r>
            <a:r>
              <a:rPr lang="ko-KR" altLang="en-US" sz="2000" b="1" dirty="0">
                <a:latin typeface="+mn-ea"/>
              </a:rPr>
              <a:t>기여할 수 있도록 </a:t>
            </a:r>
            <a:r>
              <a:rPr lang="ko-KR" altLang="en-US" sz="2000" b="1" dirty="0">
                <a:solidFill>
                  <a:srgbClr val="007DA9"/>
                </a:solidFill>
                <a:latin typeface="+mn-ea"/>
              </a:rPr>
              <a:t>최선의 </a:t>
            </a:r>
            <a:endParaRPr lang="en-US" altLang="ko-KR" sz="2000" b="1" dirty="0">
              <a:solidFill>
                <a:srgbClr val="007DA9"/>
              </a:solidFill>
              <a:latin typeface="+mn-ea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rgbClr val="007DA9"/>
                </a:solidFill>
                <a:latin typeface="+mn-ea"/>
              </a:rPr>
              <a:t>노력</a:t>
            </a:r>
            <a:r>
              <a:rPr lang="ko-KR" altLang="en-US" sz="2000" b="1" dirty="0">
                <a:latin typeface="+mn-ea"/>
              </a:rPr>
              <a:t>을 다 하겠습니다</a:t>
            </a:r>
            <a:r>
              <a:rPr lang="en-US" altLang="ko-KR" sz="2000" b="1" dirty="0">
                <a:latin typeface="+mn-e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631" y="1249422"/>
            <a:ext cx="457233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000" b="1" dirty="0">
                <a:ln w="12700">
                  <a:noFill/>
                </a:ln>
                <a:gradFill>
                  <a:gsLst>
                    <a:gs pos="0">
                      <a:schemeClr val="accent1"/>
                    </a:gs>
                    <a:gs pos="22000">
                      <a:schemeClr val="accent2"/>
                    </a:gs>
                    <a:gs pos="76000">
                      <a:schemeClr val="accent4"/>
                    </a:gs>
                    <a:gs pos="47000">
                      <a:schemeClr val="accent3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감사합니다</a:t>
            </a:r>
            <a:endParaRPr lang="en-US" altLang="ko-KR" sz="3000" b="1" dirty="0">
              <a:ln w="12700">
                <a:noFill/>
              </a:ln>
              <a:gradFill>
                <a:gsLst>
                  <a:gs pos="0">
                    <a:schemeClr val="accent1"/>
                  </a:gs>
                  <a:gs pos="22000">
                    <a:schemeClr val="accent2"/>
                  </a:gs>
                  <a:gs pos="76000">
                    <a:schemeClr val="accent4"/>
                  </a:gs>
                  <a:gs pos="4700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752184" y="5596516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</a:rPr>
              <a:t>천안시 </a:t>
            </a:r>
            <a:r>
              <a:rPr lang="ko-KR" altLang="en-US" sz="1400" b="1" dirty="0" err="1">
                <a:solidFill>
                  <a:schemeClr val="accent2">
                    <a:lumMod val="75000"/>
                  </a:schemeClr>
                </a:solidFill>
              </a:rPr>
              <a:t>서북구</a:t>
            </a:r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</a:rPr>
              <a:t> 오성로 </a:t>
            </a:r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</a:rPr>
              <a:t>95-10, 6</a:t>
            </a:r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</a:rPr>
              <a:t>층 </a:t>
            </a:r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</a:rPr>
              <a:t>602</a:t>
            </a:r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</a:rPr>
              <a:t>호    </a:t>
            </a:r>
            <a:endParaRPr lang="en-US" altLang="ko-K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</a:rPr>
              <a:t>TEL. 041-418-4329   FAX. 041-418-4328</a:t>
            </a:r>
          </a:p>
          <a:p>
            <a:r>
              <a:rPr lang="ko-KR" altLang="en-US" sz="1400" b="1" dirty="0">
                <a:solidFill>
                  <a:srgbClr val="FF0000"/>
                </a:solidFill>
              </a:rPr>
              <a:t>홈 페이지</a:t>
            </a:r>
            <a:r>
              <a:rPr lang="en-US" altLang="ko-KR" sz="1400" b="1" dirty="0">
                <a:solidFill>
                  <a:srgbClr val="FF0000"/>
                </a:solidFill>
              </a:rPr>
              <a:t>: https://www.si-woo.co.kr</a:t>
            </a:r>
            <a:endParaRPr lang="en-US" altLang="ko-K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</a:rPr>
              <a:t> E-mail: one0002@si-woo.co.kr</a:t>
            </a:r>
            <a:endParaRPr lang="ko-KR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2EBFE-7A65-377A-F8B7-05751851376C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26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9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53CD249-25E6-8CA1-1AA1-1FCF1034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6B47E4-2A5A-BB59-BB5E-11B4F53C7C69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3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9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76E1C78-7736-5DF7-8114-D456B48B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C736B-3237-462B-0A5C-7CE84AF71C49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4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3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530DB6B-8212-96E9-BCCE-00BC4F4F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" y="0"/>
            <a:ext cx="12192000" cy="685800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15B08B6-372A-20B6-233A-6A409C4BC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3717033"/>
            <a:ext cx="1728192" cy="7920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114E11D-7E3A-D72C-B350-1EDBDBEE3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6" y="5002991"/>
            <a:ext cx="1572573" cy="67741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17B9675-8559-AE10-7445-F6860233A203}"/>
              </a:ext>
            </a:extLst>
          </p:cNvPr>
          <p:cNvSpPr/>
          <p:nvPr/>
        </p:nvSpPr>
        <p:spPr>
          <a:xfrm>
            <a:off x="2927648" y="3866853"/>
            <a:ext cx="6174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CU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편의점용 간편식품 전문 제조업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강원도 원주시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  <a:p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주간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/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야간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  <a:p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인력도급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8294E14-59A2-6B59-105D-20197E533440}"/>
              </a:ext>
            </a:extLst>
          </p:cNvPr>
          <p:cNvSpPr/>
          <p:nvPr/>
        </p:nvSpPr>
        <p:spPr>
          <a:xfrm>
            <a:off x="2942603" y="49469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 오리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육가공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 및 생산 전문 제조업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충북 음성군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  <a:p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주간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  <a:p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◈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물량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/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맑은 고딕"/>
                <a:cs typeface="Open Sans" panose="020B0606030504020204" pitchFamily="34" charset="0"/>
              </a:rPr>
              <a:t>인력도급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맑은 고딕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C16E8-F195-DC6A-1A91-C334679118CA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5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1782" y="2882553"/>
            <a:ext cx="4572330" cy="23444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b="1" dirty="0">
                <a:ln w="12700">
                  <a:noFill/>
                </a:ln>
                <a:gradFill>
                  <a:gsLst>
                    <a:gs pos="0">
                      <a:schemeClr val="accent1"/>
                    </a:gs>
                    <a:gs pos="22000">
                      <a:schemeClr val="accent2"/>
                    </a:gs>
                    <a:gs pos="76000">
                      <a:schemeClr val="accent4"/>
                    </a:gs>
                    <a:gs pos="47000">
                      <a:schemeClr val="accent3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생산성 향상 개선 방안</a:t>
            </a:r>
            <a:endParaRPr lang="en-US" altLang="ko-KR" sz="2000" b="1" dirty="0">
              <a:ln w="12700">
                <a:noFill/>
              </a:ln>
              <a:gradFill>
                <a:gsLst>
                  <a:gs pos="0">
                    <a:schemeClr val="accent1"/>
                  </a:gs>
                  <a:gs pos="22000">
                    <a:schemeClr val="accent2"/>
                  </a:gs>
                  <a:gs pos="76000">
                    <a:schemeClr val="accent4"/>
                  </a:gs>
                  <a:gs pos="4700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b="1" dirty="0">
                <a:ln w="12700">
                  <a:noFill/>
                </a:ln>
                <a:gradFill>
                  <a:gsLst>
                    <a:gs pos="0">
                      <a:schemeClr val="accent1"/>
                    </a:gs>
                    <a:gs pos="22000">
                      <a:schemeClr val="accent2"/>
                    </a:gs>
                    <a:gs pos="76000">
                      <a:schemeClr val="accent4"/>
                    </a:gs>
                    <a:gs pos="47000">
                      <a:schemeClr val="accent3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기존 대비 차별화 운영</a:t>
            </a:r>
            <a:endParaRPr lang="en-US" altLang="ko-KR" sz="2000" b="1" dirty="0">
              <a:ln w="12700">
                <a:noFill/>
              </a:ln>
              <a:gradFill>
                <a:gsLst>
                  <a:gs pos="0">
                    <a:schemeClr val="accent1"/>
                  </a:gs>
                  <a:gs pos="22000">
                    <a:schemeClr val="accent2"/>
                  </a:gs>
                  <a:gs pos="76000">
                    <a:schemeClr val="accent4"/>
                  </a:gs>
                  <a:gs pos="4700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b="1" dirty="0">
                <a:ln w="12700">
                  <a:noFill/>
                </a:ln>
                <a:gradFill>
                  <a:gsLst>
                    <a:gs pos="0">
                      <a:schemeClr val="accent1"/>
                    </a:gs>
                    <a:gs pos="22000">
                      <a:schemeClr val="accent2"/>
                    </a:gs>
                    <a:gs pos="76000">
                      <a:schemeClr val="accent4"/>
                    </a:gs>
                    <a:gs pos="47000">
                      <a:schemeClr val="accent3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생산 전문화</a:t>
            </a:r>
            <a:endParaRPr lang="en-US" altLang="ko-KR" sz="2000" b="1" dirty="0">
              <a:ln w="12700">
                <a:noFill/>
              </a:ln>
              <a:gradFill>
                <a:gsLst>
                  <a:gs pos="0">
                    <a:schemeClr val="accent1"/>
                  </a:gs>
                  <a:gs pos="22000">
                    <a:schemeClr val="accent2"/>
                  </a:gs>
                  <a:gs pos="76000">
                    <a:schemeClr val="accent4"/>
                  </a:gs>
                  <a:gs pos="4700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b="1" dirty="0">
                <a:ln w="12700">
                  <a:noFill/>
                </a:ln>
                <a:gradFill>
                  <a:gsLst>
                    <a:gs pos="0">
                      <a:schemeClr val="accent1"/>
                    </a:gs>
                    <a:gs pos="22000">
                      <a:schemeClr val="accent2"/>
                    </a:gs>
                    <a:gs pos="76000">
                      <a:schemeClr val="accent4"/>
                    </a:gs>
                    <a:gs pos="47000">
                      <a:schemeClr val="accent3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품질개선 방안</a:t>
            </a:r>
            <a:r>
              <a:rPr lang="en-US" altLang="ko-KR" sz="2000" b="1" dirty="0">
                <a:ln w="12700">
                  <a:noFill/>
                </a:ln>
                <a:gradFill>
                  <a:gsLst>
                    <a:gs pos="0">
                      <a:schemeClr val="accent1"/>
                    </a:gs>
                    <a:gs pos="22000">
                      <a:schemeClr val="accent2"/>
                    </a:gs>
                    <a:gs pos="76000">
                      <a:schemeClr val="accent4"/>
                    </a:gs>
                    <a:gs pos="47000">
                      <a:schemeClr val="accent3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(VOC &amp;VOE)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b="1" dirty="0">
                <a:ln w="12700">
                  <a:noFill/>
                </a:ln>
                <a:gradFill>
                  <a:gsLst>
                    <a:gs pos="0">
                      <a:schemeClr val="accent1"/>
                    </a:gs>
                    <a:gs pos="22000">
                      <a:schemeClr val="accent2"/>
                    </a:gs>
                    <a:gs pos="76000">
                      <a:schemeClr val="accent4"/>
                    </a:gs>
                    <a:gs pos="47000">
                      <a:schemeClr val="accent3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법적 관리 방안</a:t>
            </a:r>
            <a:endParaRPr lang="en-US" altLang="ko-KR" sz="2000" b="1" dirty="0">
              <a:ln w="12700">
                <a:noFill/>
              </a:ln>
              <a:gradFill>
                <a:gsLst>
                  <a:gs pos="0">
                    <a:schemeClr val="accent1"/>
                  </a:gs>
                  <a:gs pos="22000">
                    <a:schemeClr val="accent2"/>
                  </a:gs>
                  <a:gs pos="76000">
                    <a:schemeClr val="accent4"/>
                  </a:gs>
                  <a:gs pos="4700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82044" y="754239"/>
            <a:ext cx="3074512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solidFill>
                  <a:srgbClr val="BDDD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ko-KR" altLang="en-US" sz="2600" b="1" dirty="0">
              <a:solidFill>
                <a:srgbClr val="BDDD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C3BF2C-8005-82EE-597E-EAFDB8A8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559203"/>
            <a:ext cx="3986911" cy="22217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4305D97-F6C1-C9EB-1CE6-2DE21D86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91" y="3429000"/>
            <a:ext cx="4620277" cy="31718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5C355E8-E162-0A00-D46F-B9DD8B8F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9" y="280931"/>
            <a:ext cx="4678839" cy="2993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EFD26-5D98-F3FA-A017-2DBAB02C3E5C}"/>
              </a:ext>
            </a:extLst>
          </p:cNvPr>
          <p:cNvSpPr txBox="1"/>
          <p:nvPr/>
        </p:nvSpPr>
        <p:spPr>
          <a:xfrm>
            <a:off x="11496600" y="6550223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6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4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생산성 향상 개선 방안</a:t>
            </a:r>
          </a:p>
        </p:txBody>
      </p:sp>
      <p:sp>
        <p:nvSpPr>
          <p:cNvPr id="11" name="AutoShape 96"/>
          <p:cNvSpPr>
            <a:spLocks noChangeArrowheads="1"/>
          </p:cNvSpPr>
          <p:nvPr/>
        </p:nvSpPr>
        <p:spPr bwMode="auto">
          <a:xfrm>
            <a:off x="1555668" y="3884040"/>
            <a:ext cx="9095014" cy="2409882"/>
          </a:xfrm>
          <a:prstGeom prst="roundRect">
            <a:avLst>
              <a:gd name="adj" fmla="val 3257"/>
            </a:avLst>
          </a:prstGeom>
          <a:solidFill>
            <a:schemeClr val="bg1">
              <a:alpha val="52000"/>
            </a:schemeClr>
          </a:solidFill>
          <a:ln w="12700">
            <a:solidFill>
              <a:srgbClr val="2E4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endParaRPr lang="en-US" altLang="ko-KR" sz="1400" b="1" dirty="0">
              <a:solidFill>
                <a:srgbClr val="009CB2">
                  <a:lumMod val="50000"/>
                </a:srgb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66340" y="3740024"/>
            <a:ext cx="2017712" cy="415925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7D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rgbClr val="FF0000"/>
                </a:solidFill>
              </a:rPr>
              <a:t>핵 심 운 영 과 제</a:t>
            </a:r>
          </a:p>
        </p:txBody>
      </p:sp>
      <p:pic>
        <p:nvPicPr>
          <p:cNvPr id="13" name="그림 12" descr="넓은화살표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060848"/>
            <a:ext cx="4420564" cy="128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AutoShape 42"/>
          <p:cNvSpPr>
            <a:spLocks noChangeArrowheads="1"/>
          </p:cNvSpPr>
          <p:nvPr/>
        </p:nvSpPr>
        <p:spPr bwMode="auto">
          <a:xfrm>
            <a:off x="4422806" y="1412776"/>
            <a:ext cx="3545402" cy="564331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 w="12700">
            <a:solidFill>
              <a:srgbClr val="EA557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생산성 향상에 모든 역량 발휘</a:t>
            </a:r>
          </a:p>
        </p:txBody>
      </p:sp>
      <p:sp>
        <p:nvSpPr>
          <p:cNvPr id="20" name="AutoShape 98"/>
          <p:cNvSpPr>
            <a:spLocks noChangeArrowheads="1"/>
          </p:cNvSpPr>
          <p:nvPr/>
        </p:nvSpPr>
        <p:spPr bwMode="auto">
          <a:xfrm>
            <a:off x="1761436" y="4915920"/>
            <a:ext cx="2306392" cy="1120775"/>
          </a:xfrm>
          <a:prstGeom prst="roundRect">
            <a:avLst>
              <a:gd name="adj" fmla="val 3043"/>
            </a:avLst>
          </a:prstGeom>
          <a:solidFill>
            <a:srgbClr val="F4F7FC"/>
          </a:solidFill>
          <a:ln w="12700">
            <a:solidFill>
              <a:srgbClr val="2E4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안전 관리자 현장 배치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marL="0" lvl="1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rgbClr val="2E4586"/>
                </a:solidFill>
                <a:latin typeface="+mn-ea"/>
              </a:rPr>
              <a:t>Claim Zero</a:t>
            </a: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화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marL="0" lvl="1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공정 능력 개선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marL="0" lvl="1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위기대응 시스템 구축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770105" y="4428978"/>
            <a:ext cx="2297723" cy="36000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 </a:t>
            </a:r>
            <a:r>
              <a:rPr lang="ko-KR" altLang="en-US" dirty="0">
                <a:solidFill>
                  <a:schemeClr val="tx1"/>
                </a:solidFill>
              </a:rPr>
              <a:t>품질관리</a:t>
            </a:r>
            <a:r>
              <a:rPr lang="en-US" altLang="ko-KR" dirty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안전관리 강화</a:t>
            </a:r>
          </a:p>
        </p:txBody>
      </p:sp>
      <p:sp>
        <p:nvSpPr>
          <p:cNvPr id="22" name="AutoShape 98"/>
          <p:cNvSpPr>
            <a:spLocks noChangeArrowheads="1"/>
          </p:cNvSpPr>
          <p:nvPr/>
        </p:nvSpPr>
        <p:spPr bwMode="auto">
          <a:xfrm>
            <a:off x="4803143" y="4915920"/>
            <a:ext cx="2516993" cy="1120775"/>
          </a:xfrm>
          <a:prstGeom prst="roundRect">
            <a:avLst>
              <a:gd name="adj" fmla="val 3462"/>
            </a:avLst>
          </a:prstGeom>
          <a:solidFill>
            <a:srgbClr val="F4F7FC"/>
          </a:solidFill>
          <a:ln w="12700">
            <a:solidFill>
              <a:srgbClr val="2E4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현장 경력 관리자 배치 운영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marL="0" lvl="1"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물량 대비 탄력적 인력 배치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marL="0" lvl="1"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업무별 숙련도 제고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marL="0" lvl="1"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  <a:sym typeface="Wingdings" panose="05000000000000000000" pitchFamily="2" charset="2"/>
              </a:rPr>
              <a:t>수율</a:t>
            </a:r>
            <a:r>
              <a:rPr lang="en-US" altLang="ko-KR" sz="1200" b="1" dirty="0">
                <a:solidFill>
                  <a:srgbClr val="2E4586"/>
                </a:solidFill>
                <a:latin typeface="+mn-ea"/>
                <a:sym typeface="Wingdings" panose="05000000000000000000" pitchFamily="2" charset="2"/>
              </a:rPr>
              <a:t>/</a:t>
            </a:r>
            <a:r>
              <a:rPr lang="ko-KR" altLang="en-US" sz="1200" b="1" dirty="0">
                <a:solidFill>
                  <a:srgbClr val="2E4586"/>
                </a:solidFill>
                <a:latin typeface="+mn-ea"/>
                <a:sym typeface="Wingdings" panose="05000000000000000000" pitchFamily="2" charset="2"/>
              </a:rPr>
              <a:t>숙련도 매일 체크 공유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761607" y="4428978"/>
            <a:ext cx="2600064" cy="36000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 </a:t>
            </a:r>
            <a:r>
              <a:rPr lang="ko-KR" altLang="en-US" dirty="0">
                <a:solidFill>
                  <a:schemeClr val="tx1"/>
                </a:solidFill>
              </a:rPr>
              <a:t>현장 안정화 및 경쟁력 극대화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8102088" y="4428978"/>
            <a:ext cx="2386400" cy="36000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>
                <a:solidFill>
                  <a:schemeClr val="tx1"/>
                </a:solidFill>
              </a:rPr>
              <a:t>안정된 인력 운영</a:t>
            </a:r>
          </a:p>
        </p:txBody>
      </p:sp>
      <p:sp>
        <p:nvSpPr>
          <p:cNvPr id="25" name="AutoShape 98"/>
          <p:cNvSpPr>
            <a:spLocks noChangeArrowheads="1"/>
          </p:cNvSpPr>
          <p:nvPr/>
        </p:nvSpPr>
        <p:spPr bwMode="auto">
          <a:xfrm>
            <a:off x="8102088" y="4929099"/>
            <a:ext cx="2386400" cy="1120775"/>
          </a:xfrm>
          <a:prstGeom prst="roundRect">
            <a:avLst>
              <a:gd name="adj" fmla="val 6177"/>
            </a:avLst>
          </a:prstGeom>
          <a:solidFill>
            <a:srgbClr val="F4F7FC"/>
          </a:solidFill>
          <a:ln w="12700">
            <a:solidFill>
              <a:srgbClr val="2E4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전문 작업 인력 양성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원활한 업무 인수 인계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 결원 발생시 신속한 인력 대체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체계적이며 </a:t>
            </a:r>
            <a:r>
              <a:rPr lang="en-US" altLang="ko-KR" sz="1200" b="1" dirty="0">
                <a:solidFill>
                  <a:srgbClr val="2E4586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rgbClr val="2E4586"/>
                </a:solidFill>
                <a:latin typeface="+mn-ea"/>
              </a:rPr>
              <a:t>안정된 조직 운영</a:t>
            </a:r>
            <a:endParaRPr lang="en-US" altLang="ko-KR" sz="1200" b="1" dirty="0">
              <a:solidFill>
                <a:srgbClr val="2E4586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7100" y="3050373"/>
            <a:ext cx="498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accent1"/>
                </a:solidFill>
              </a:rPr>
              <a:t>고객사가 만족하는 사업 수행 역량 확보 및 운영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1362369" y="911431"/>
            <a:ext cx="8152343" cy="338554"/>
            <a:chOff x="1446726" y="817159"/>
            <a:chExt cx="8152343" cy="338554"/>
          </a:xfrm>
        </p:grpSpPr>
        <p:sp>
          <p:nvSpPr>
            <p:cNvPr id="28" name="이등변 삼각형 27"/>
            <p:cNvSpPr/>
            <p:nvPr/>
          </p:nvSpPr>
          <p:spPr>
            <a:xfrm rot="10800000">
              <a:off x="1446726" y="896436"/>
              <a:ext cx="180000" cy="180000"/>
            </a:xfrm>
            <a:prstGeom prst="triangle">
              <a:avLst/>
            </a:prstGeom>
            <a:solidFill>
              <a:srgbClr val="2849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srgbClr val="284994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6181" y="817159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284994"/>
                  </a:solidFill>
                  <a:latin typeface="+mn-ea"/>
                </a:rPr>
                <a:t>1.1 </a:t>
              </a:r>
              <a:r>
                <a:rPr lang="ko-KR" altLang="en-US" sz="1600" b="1" dirty="0">
                  <a:solidFill>
                    <a:srgbClr val="FF0000"/>
                  </a:solidFill>
                  <a:latin typeface="+mn-ea"/>
                </a:rPr>
                <a:t>추 진 목 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79BD61-CE04-D4D3-D6C1-04ADE2E84C2D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7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2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00977"/>
              </p:ext>
            </p:extLst>
          </p:nvPr>
        </p:nvGraphicFramePr>
        <p:xfrm>
          <a:off x="1775520" y="1556792"/>
          <a:ext cx="6389061" cy="460503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6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 요 내 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근로자 장기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근속 유도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근속 연수 또는 업무 역량에 따라 임금 차등 지급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55600" indent="-177800" algn="l" latinLnBrk="1">
                        <a:buFont typeface="Calibri" panose="020F0502020204030204" pitchFamily="34" charset="0"/>
                        <a:buChar char="−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3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5</a:t>
                      </a:r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차등 </a:t>
                      </a:r>
                      <a:r>
                        <a:rPr lang="en-US" altLang="ko-KR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사업장 보수 규정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장기근속자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포상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기피 포지션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3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근무유도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업무 강도에 따른 임금 차등 지급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55600" indent="-177800" algn="l" latinLnBrk="1">
                        <a:buFont typeface="Calibri" panose="020F0502020204030204" pitchFamily="34" charset="0"/>
                        <a:buChar char="−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사업장 보수 규정에 따라 지급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보직순환 </a:t>
                      </a: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업무 강도의 강</a:t>
                      </a: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약 판단 적용</a:t>
                      </a: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기존 근무자 흡수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재직 중 인력 전체 흡수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업무 역량에 따라 조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반장 영입 운영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신입사원 빠른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숙련도 제고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멘토링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제도 운영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55600" indent="-177800" algn="l" latinLnBrk="1">
                        <a:buFont typeface="Calibri" panose="020F0502020204030204" pitchFamily="34" charset="0"/>
                        <a:buChar char="−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반장 </a:t>
                      </a:r>
                      <a:r>
                        <a:rPr lang="ko-KR" altLang="en-US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멘토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개월 지정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교육과 고충 상담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55600" indent="-177800" algn="l" latinLnBrk="1">
                        <a:buFont typeface="Calibri" panose="020F0502020204030204" pitchFamily="34" charset="0"/>
                        <a:buChar char="−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사업장 규정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에티켓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동선 등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지표 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업무별 생산성 지표 공유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55600" indent="-177800" algn="l" latinLnBrk="1">
                        <a:buFont typeface="Calibri" panose="020F0502020204030204" pitchFamily="34" charset="0"/>
                        <a:buChar char="−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생산 목표 설정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업무별 인센티브 지급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55600" indent="-177800" algn="l" latinLnBrk="1">
                        <a:buFont typeface="Calibri" panose="020F0502020204030204" pitchFamily="34" charset="0"/>
                        <a:buChar char="−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목표 달성 성과 보상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920538"/>
              </p:ext>
            </p:extLst>
          </p:nvPr>
        </p:nvGraphicFramePr>
        <p:xfrm>
          <a:off x="8524120" y="3113659"/>
          <a:ext cx="1881460" cy="310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9731" y="593779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rgbClr val="005A7A"/>
                </a:solidFill>
              </a:rPr>
              <a:t>Beginner</a:t>
            </a:r>
            <a:endParaRPr lang="ko-KR" altLang="en-US" sz="1100" dirty="0">
              <a:solidFill>
                <a:srgbClr val="005A7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2511" y="5346925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rgbClr val="008EC0"/>
                </a:solidFill>
              </a:rPr>
              <a:t>Average</a:t>
            </a:r>
            <a:endParaRPr lang="ko-KR" altLang="en-US" sz="1100" dirty="0">
              <a:solidFill>
                <a:srgbClr val="008E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9671" y="469867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rgbClr val="FF9966"/>
                </a:solidFill>
              </a:rPr>
              <a:t>Skilled</a:t>
            </a:r>
            <a:endParaRPr lang="ko-KR" altLang="en-US" sz="1100" dirty="0">
              <a:solidFill>
                <a:srgbClr val="FF99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6660" y="406525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rgbClr val="FF6600"/>
                </a:solidFill>
              </a:rPr>
              <a:t>Specialist</a:t>
            </a:r>
            <a:endParaRPr lang="ko-KR" altLang="en-US" sz="11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3494" y="343450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rgbClr val="FF3300"/>
                </a:solidFill>
              </a:rPr>
              <a:t>Expert</a:t>
            </a:r>
            <a:endParaRPr lang="ko-KR" altLang="en-US" sz="1100" dirty="0">
              <a:solidFill>
                <a:srgbClr val="FF3300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18" name="이등변 삼각형 17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1.2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생산직 근로자 숙련도 제고</a:t>
              </a:r>
            </a:p>
          </p:txBody>
        </p:sp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생산성 향상 개선 방안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C8D9E-A7AF-2B83-96B3-2B490DD331FB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8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9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생산성 향상 개선 방안</a:t>
            </a: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055440" y="1700808"/>
            <a:ext cx="2592288" cy="460851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현장 인력 운영 체계화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367808" y="1700808"/>
            <a:ext cx="2232248" cy="460851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업무 </a:t>
            </a:r>
            <a:r>
              <a:rPr lang="en-US" altLang="ko-KR" sz="1400" b="1" kern="0" dirty="0">
                <a:solidFill>
                  <a:schemeClr val="tx1"/>
                </a:solidFill>
                <a:latin typeface="맑은 고딕"/>
              </a:rPr>
              <a:t>Loss </a:t>
            </a: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최소화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363143" y="854263"/>
            <a:ext cx="8177666" cy="338554"/>
            <a:chOff x="1446726" y="836712"/>
            <a:chExt cx="8177666" cy="338554"/>
          </a:xfrm>
        </p:grpSpPr>
        <p:sp>
          <p:nvSpPr>
            <p:cNvPr id="25" name="이등변 삼각형 24"/>
            <p:cNvSpPr/>
            <p:nvPr/>
          </p:nvSpPr>
          <p:spPr>
            <a:xfrm rot="10800000">
              <a:off x="1446726" y="924493"/>
              <a:ext cx="180000" cy="180000"/>
            </a:xfrm>
            <a:prstGeom prst="triangle">
              <a:avLst/>
            </a:prstGeom>
            <a:solidFill>
              <a:srgbClr val="007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31504" y="836712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1.3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생산성 향상 </a:t>
              </a:r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(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인력 운영 체계화 </a:t>
              </a:r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/ </a:t>
              </a:r>
              <a:r>
                <a:rPr lang="ko-KR" altLang="en-US" sz="1600" b="1" dirty="0">
                  <a:solidFill>
                    <a:schemeClr val="accent4"/>
                  </a:solidFill>
                  <a:latin typeface="+mn-ea"/>
                </a:rPr>
                <a:t>수율 관리</a:t>
              </a:r>
              <a:r>
                <a:rPr lang="en-US" altLang="ko-KR" sz="1600" b="1" dirty="0">
                  <a:solidFill>
                    <a:schemeClr val="accent4"/>
                  </a:solidFill>
                  <a:latin typeface="+mn-ea"/>
                </a:rPr>
                <a:t>)</a:t>
              </a:r>
              <a:endParaRPr lang="ko-KR" altLang="en-US" sz="1600" b="1" dirty="0">
                <a:solidFill>
                  <a:schemeClr val="accent4"/>
                </a:solidFill>
                <a:latin typeface="+mn-ea"/>
              </a:endParaRPr>
            </a:p>
          </p:txBody>
        </p:sp>
      </p:grpSp>
      <p:sp>
        <p:nvSpPr>
          <p:cNvPr id="28" name="AutoShape 96"/>
          <p:cNvSpPr>
            <a:spLocks noChangeArrowheads="1"/>
          </p:cNvSpPr>
          <p:nvPr/>
        </p:nvSpPr>
        <p:spPr bwMode="auto">
          <a:xfrm>
            <a:off x="839416" y="2376366"/>
            <a:ext cx="2952328" cy="3716930"/>
          </a:xfrm>
          <a:prstGeom prst="roundRect">
            <a:avLst>
              <a:gd name="adj" fmla="val 3257"/>
            </a:avLst>
          </a:prstGeom>
          <a:solidFill>
            <a:srgbClr val="FEF6F2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 latinLnBrk="0">
              <a:spcBef>
                <a:spcPts val="600"/>
              </a:spcBef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 ☞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 현장 운영 경험 관리자 </a:t>
            </a:r>
            <a:endParaRPr lang="en-US" altLang="ko-KR" sz="130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spcBef>
                <a:spcPts val="600"/>
              </a:spcBef>
              <a:defRPr/>
            </a:pP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    </a:t>
            </a:r>
            <a:r>
              <a:rPr lang="en-US" altLang="ko-KR" sz="1200" kern="0" dirty="0">
                <a:solidFill>
                  <a:schemeClr val="tx1"/>
                </a:solidFill>
                <a:latin typeface="맑은 고딕"/>
                <a:cs typeface="굴림" pitchFamily="50" charset="-127"/>
              </a:rPr>
              <a:t>(</a:t>
            </a:r>
            <a:r>
              <a:rPr lang="ko-KR" altLang="en-US" sz="1200" kern="0" dirty="0">
                <a:solidFill>
                  <a:schemeClr val="tx1"/>
                </a:solidFill>
                <a:latin typeface="맑은 고딕"/>
                <a:cs typeface="굴림" pitchFamily="50" charset="-127"/>
              </a:rPr>
              <a:t>상시 작업장 배치 운영</a:t>
            </a:r>
            <a:r>
              <a:rPr lang="en-US" altLang="ko-KR" sz="1200" kern="0" dirty="0">
                <a:solidFill>
                  <a:schemeClr val="tx1"/>
                </a:solidFill>
                <a:latin typeface="맑은 고딕"/>
                <a:cs typeface="굴림" pitchFamily="50" charset="-127"/>
              </a:rPr>
              <a:t>)</a:t>
            </a:r>
          </a:p>
          <a:p>
            <a:pPr marL="85725" latinLnBrk="0">
              <a:spcBef>
                <a:spcPts val="600"/>
              </a:spcBef>
              <a:defRPr/>
            </a:pPr>
            <a:endParaRPr lang="en-US" altLang="ko-KR" sz="130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3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현장 업무 진행에 따른 인력 운영 배치 체계화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(52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시간 운영 준수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)   – O/T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근무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최소화</a:t>
            </a:r>
            <a:endParaRPr lang="en-US" altLang="ko-KR" sz="130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r>
              <a:rPr lang="en-US" altLang="ko-KR" sz="13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  </a:t>
            </a:r>
          </a:p>
          <a:p>
            <a:pPr marL="180975" indent="-180975" latinLnBrk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3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수시 물량 운영 확인 및 추가 요청 분 확인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(52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시간 운영 준수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)         – O/T 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근무 최소화</a:t>
            </a:r>
            <a:endParaRPr lang="en-US" altLang="ko-KR" sz="130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latinLnBrk="0">
              <a:spcBef>
                <a:spcPts val="600"/>
              </a:spcBef>
              <a:defRPr/>
            </a:pPr>
            <a:endParaRPr lang="en-US" altLang="ko-KR" sz="13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3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개인별 잔업 시간 관리 및 대체 인력 투입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(52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시간 운영 준수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)</a:t>
            </a:r>
          </a:p>
          <a:p>
            <a:pPr latinLnBrk="0">
              <a:spcBef>
                <a:spcPts val="600"/>
              </a:spcBef>
              <a:defRPr/>
            </a:pPr>
            <a:endParaRPr lang="en-US" altLang="ko-KR" sz="13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3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연차휴가 사용 관리</a:t>
            </a:r>
            <a:endParaRPr lang="en-US" altLang="ko-KR" sz="13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</p:txBody>
      </p:sp>
      <p:sp>
        <p:nvSpPr>
          <p:cNvPr id="30" name="AutoShape 96"/>
          <p:cNvSpPr>
            <a:spLocks noChangeArrowheads="1"/>
          </p:cNvSpPr>
          <p:nvPr/>
        </p:nvSpPr>
        <p:spPr bwMode="auto">
          <a:xfrm>
            <a:off x="4125244" y="2376366"/>
            <a:ext cx="2690836" cy="3716930"/>
          </a:xfrm>
          <a:prstGeom prst="roundRect">
            <a:avLst>
              <a:gd name="adj" fmla="val 3257"/>
            </a:avLst>
          </a:prstGeom>
          <a:solidFill>
            <a:srgbClr val="FEF6F2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2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신규입사자 배치 전 </a:t>
            </a:r>
            <a:r>
              <a:rPr lang="en-US" altLang="ko-KR" sz="12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OJT</a:t>
            </a:r>
          </a:p>
          <a:p>
            <a:pPr marL="261938" indent="-176213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현장 안전 교육 실시</a:t>
            </a:r>
            <a:endParaRPr lang="en-US" altLang="ko-KR" sz="1200" b="1" kern="0" dirty="0">
              <a:solidFill>
                <a:srgbClr val="FF0000"/>
              </a:solidFill>
              <a:latin typeface="맑은 고딕"/>
              <a:cs typeface="굴림" pitchFamily="50" charset="-127"/>
              <a:sym typeface="Wingdings" panose="05000000000000000000" pitchFamily="2" charset="2"/>
            </a:endParaRPr>
          </a:p>
          <a:p>
            <a:pPr marL="261938" indent="-176213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생산공정</a:t>
            </a:r>
            <a:r>
              <a:rPr lang="en-US" altLang="ko-KR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, 3</a:t>
            </a:r>
            <a:r>
              <a:rPr lang="ko-KR" altLang="en-US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정 </a:t>
            </a:r>
            <a:r>
              <a:rPr lang="en-US" altLang="ko-KR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5S </a:t>
            </a:r>
            <a:r>
              <a:rPr lang="ko-KR" altLang="en-US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관리 교육</a:t>
            </a:r>
            <a:endParaRPr lang="en-US" altLang="ko-KR" sz="1200" b="1" kern="0" dirty="0">
              <a:solidFill>
                <a:srgbClr val="FF0000"/>
              </a:solidFill>
              <a:latin typeface="맑은 고딕"/>
              <a:cs typeface="굴림" pitchFamily="50" charset="-127"/>
              <a:sym typeface="Wingdings" panose="05000000000000000000" pitchFamily="2" charset="2"/>
            </a:endParaRPr>
          </a:p>
          <a:p>
            <a:pPr marL="261938" indent="-176213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사업장 동선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cs typeface="굴림" pitchFamily="50" charset="-127"/>
                <a:sym typeface="Wingdings" panose="05000000000000000000" pitchFamily="2" charset="2"/>
              </a:rPr>
              <a:t>기본 에티켓 등</a:t>
            </a:r>
            <a:endParaRPr lang="en-US" altLang="ko-KR" sz="1200" kern="0" dirty="0">
              <a:solidFill>
                <a:srgbClr val="005A7A"/>
              </a:solidFill>
              <a:latin typeface="맑은 고딕"/>
              <a:cs typeface="굴림" pitchFamily="50" charset="-127"/>
              <a:sym typeface="Wingdings" panose="05000000000000000000" pitchFamily="2" charset="2"/>
            </a:endParaRPr>
          </a:p>
          <a:p>
            <a:pPr marL="261938" indent="-176213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200" kern="0" dirty="0">
              <a:solidFill>
                <a:srgbClr val="005A7A"/>
              </a:solidFill>
              <a:latin typeface="맑은 고딕"/>
              <a:cs typeface="굴림" pitchFamily="50" charset="-127"/>
              <a:sym typeface="Wingdings" panose="05000000000000000000" pitchFamily="2" charset="2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2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공정 응급조치 인력 배치</a:t>
            </a: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단순 공정 이상 발생시 대응</a:t>
            </a:r>
            <a:endParaRPr lang="en-US" altLang="ko-KR" sz="12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2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근로시간 관리</a:t>
            </a: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공정 관리 직원 배치</a:t>
            </a:r>
            <a:endParaRPr lang="en-US" altLang="ko-KR" sz="12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261938" indent="-176213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20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근로 시간 관리 </a:t>
            </a:r>
            <a:r>
              <a:rPr lang="en-US" altLang="ko-KR" sz="120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Tool </a:t>
            </a:r>
            <a:r>
              <a:rPr lang="ko-KR" altLang="en-US" sz="1200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활용</a:t>
            </a:r>
            <a:endParaRPr lang="en-US" altLang="ko-KR" sz="12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ts val="1600"/>
              </a:lnSpc>
              <a:spcBef>
                <a:spcPts val="600"/>
              </a:spcBef>
              <a:defRPr/>
            </a:pPr>
            <a:endParaRPr lang="en-US" altLang="ko-KR" sz="12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85725" latinLnBrk="0">
              <a:lnSpc>
                <a:spcPts val="1600"/>
              </a:lnSpc>
              <a:spcBef>
                <a:spcPts val="600"/>
              </a:spcBef>
              <a:defRPr/>
            </a:pPr>
            <a:endParaRPr lang="en-US" altLang="ko-KR" sz="1200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7536160" y="1700808"/>
            <a:ext cx="2038093" cy="460851"/>
          </a:xfrm>
          <a:prstGeom prst="roundRect">
            <a:avLst>
              <a:gd name="adj" fmla="val 27690"/>
            </a:avLst>
          </a:prstGeom>
          <a:solidFill>
            <a:srgbClr val="FFC000"/>
          </a:solidFill>
          <a:ln w="12700">
            <a:solidFill>
              <a:srgbClr val="4D8CB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ts val="1300"/>
              </a:lnSpc>
            </a:pPr>
            <a:r>
              <a:rPr lang="ko-KR" altLang="en-US" sz="1400" b="1" kern="0" dirty="0">
                <a:solidFill>
                  <a:schemeClr val="tx1"/>
                </a:solidFill>
                <a:latin typeface="맑은 고딕"/>
              </a:rPr>
              <a:t>제품별 수율 관리</a:t>
            </a:r>
          </a:p>
        </p:txBody>
      </p:sp>
      <p:sp>
        <p:nvSpPr>
          <p:cNvPr id="20" name="AutoShape 96"/>
          <p:cNvSpPr>
            <a:spLocks noChangeArrowheads="1"/>
          </p:cNvSpPr>
          <p:nvPr/>
        </p:nvSpPr>
        <p:spPr bwMode="auto">
          <a:xfrm>
            <a:off x="7248128" y="2384822"/>
            <a:ext cx="2592000" cy="3708474"/>
          </a:xfrm>
          <a:prstGeom prst="roundRect">
            <a:avLst>
              <a:gd name="adj" fmla="val 3257"/>
            </a:avLst>
          </a:prstGeom>
          <a:solidFill>
            <a:srgbClr val="FEF6F2"/>
          </a:solidFill>
          <a:ln w="12700">
            <a:solidFill>
              <a:srgbClr val="007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작업 전 현장 설비 운영 상태 매일 확인 및 사전 준비 체크</a:t>
            </a:r>
            <a:endParaRPr lang="en-US" altLang="ko-KR" sz="120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2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업무 역량 높은 직원으로 생산  책임제 운영</a:t>
            </a: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200" b="1" kern="0" dirty="0">
                <a:solidFill>
                  <a:srgbClr val="FF0000"/>
                </a:solidFill>
                <a:latin typeface="맑은 고딕"/>
                <a:cs typeface="굴림" pitchFamily="50" charset="-127"/>
              </a:rPr>
              <a:t>매일 생산 물량 확인 및 수율 체크</a:t>
            </a:r>
            <a:endParaRPr lang="en-US" altLang="ko-KR" sz="1200" b="1" kern="0" dirty="0">
              <a:solidFill>
                <a:srgbClr val="FF0000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ko-KR" altLang="en-US" sz="1200" b="1" kern="0" dirty="0">
                <a:solidFill>
                  <a:srgbClr val="005A7A"/>
                </a:solidFill>
                <a:latin typeface="맑은 고딕"/>
                <a:cs typeface="굴림" pitchFamily="50" charset="-127"/>
              </a:rPr>
              <a:t>작업 배치 전 제품별 특성 및 작업 방법 교육 </a:t>
            </a: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marL="180975" indent="-180975" latinLnBrk="0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  <a:p>
            <a:pPr latinLnBrk="0">
              <a:lnSpc>
                <a:spcPts val="1600"/>
              </a:lnSpc>
              <a:spcBef>
                <a:spcPts val="600"/>
              </a:spcBef>
              <a:defRPr/>
            </a:pPr>
            <a:endParaRPr lang="en-US" altLang="ko-KR" sz="1200" b="1" kern="0" dirty="0">
              <a:solidFill>
                <a:srgbClr val="005A7A"/>
              </a:solidFill>
              <a:latin typeface="맑은 고딕"/>
              <a:cs typeface="굴림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DE2A9-6EB1-6AC3-B09A-A9149271A0A3}"/>
              </a:ext>
            </a:extLst>
          </p:cNvPr>
          <p:cNvSpPr txBox="1"/>
          <p:nvPr/>
        </p:nvSpPr>
        <p:spPr>
          <a:xfrm>
            <a:off x="11447819" y="6481359"/>
            <a:ext cx="5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9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0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213E"/>
      </a:accent1>
      <a:accent2>
        <a:srgbClr val="123D74"/>
      </a:accent2>
      <a:accent3>
        <a:srgbClr val="005B9A"/>
      </a:accent3>
      <a:accent4>
        <a:srgbClr val="0081AB"/>
      </a:accent4>
      <a:accent5>
        <a:srgbClr val="009CB2"/>
      </a:accent5>
      <a:accent6>
        <a:srgbClr val="AECDD1"/>
      </a:accent6>
      <a:hlink>
        <a:srgbClr val="00B0F0"/>
      </a:hlink>
      <a:folHlink>
        <a:srgbClr val="7F7F7F"/>
      </a:folHlink>
    </a:clrScheme>
    <a:fontScheme name="사용자 지정 40">
      <a:majorFont>
        <a:latin typeface="Gidole"/>
        <a:ea typeface="맑은 고딕"/>
        <a:cs typeface=""/>
      </a:majorFont>
      <a:minorFont>
        <a:latin typeface="Noto Sans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4">
            <a:lumMod val="40000"/>
            <a:lumOff val="60000"/>
          </a:schemeClr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테마">
  <a:themeElements>
    <a:clrScheme name="사용자 지정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213E"/>
      </a:accent1>
      <a:accent2>
        <a:srgbClr val="123D74"/>
      </a:accent2>
      <a:accent3>
        <a:srgbClr val="005B9A"/>
      </a:accent3>
      <a:accent4>
        <a:srgbClr val="0081AB"/>
      </a:accent4>
      <a:accent5>
        <a:srgbClr val="009CB2"/>
      </a:accent5>
      <a:accent6>
        <a:srgbClr val="AECDD1"/>
      </a:accent6>
      <a:hlink>
        <a:srgbClr val="00B0F0"/>
      </a:hlink>
      <a:folHlink>
        <a:srgbClr val="7F7F7F"/>
      </a:folHlink>
    </a:clrScheme>
    <a:fontScheme name="사용자 지정 40">
      <a:majorFont>
        <a:latin typeface="Gidole"/>
        <a:ea typeface="맑은 고딕"/>
        <a:cs typeface=""/>
      </a:majorFont>
      <a:minorFont>
        <a:latin typeface="Noto Sans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4">
            <a:lumMod val="40000"/>
            <a:lumOff val="60000"/>
          </a:schemeClr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사용자 지정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213E"/>
      </a:accent1>
      <a:accent2>
        <a:srgbClr val="123D74"/>
      </a:accent2>
      <a:accent3>
        <a:srgbClr val="005B9A"/>
      </a:accent3>
      <a:accent4>
        <a:srgbClr val="0081AB"/>
      </a:accent4>
      <a:accent5>
        <a:srgbClr val="009CB2"/>
      </a:accent5>
      <a:accent6>
        <a:srgbClr val="AECDD1"/>
      </a:accent6>
      <a:hlink>
        <a:srgbClr val="00B0F0"/>
      </a:hlink>
      <a:folHlink>
        <a:srgbClr val="7F7F7F"/>
      </a:folHlink>
    </a:clrScheme>
    <a:fontScheme name="사용자 지정 40">
      <a:majorFont>
        <a:latin typeface="Gidole"/>
        <a:ea typeface="맑은 고딕"/>
        <a:cs typeface=""/>
      </a:majorFont>
      <a:minorFont>
        <a:latin typeface="Noto Sans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4">
            <a:lumMod val="40000"/>
            <a:lumOff val="60000"/>
          </a:schemeClr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맑은 고딕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1065_2021Business_project</Template>
  <TotalTime>6968</TotalTime>
  <Words>2930</Words>
  <Application>Microsoft Office PowerPoint</Application>
  <PresentationFormat>와이드스크린</PresentationFormat>
  <Paragraphs>734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26</vt:i4>
      </vt:variant>
    </vt:vector>
  </HeadingPairs>
  <TitlesOfParts>
    <vt:vector size="40" baseType="lpstr">
      <vt:lpstr>Kontrapunkt Bob Bold</vt:lpstr>
      <vt:lpstr>Noto Sans</vt:lpstr>
      <vt:lpstr>Times New Roman</vt:lpstr>
      <vt:lpstr>Signika</vt:lpstr>
      <vt:lpstr>Gidole</vt:lpstr>
      <vt:lpstr>Arial</vt:lpstr>
      <vt:lpstr>Calibri</vt:lpstr>
      <vt:lpstr>Wingdings</vt:lpstr>
      <vt:lpstr>Open Sans</vt:lpstr>
      <vt:lpstr>맑은 고딕</vt:lpstr>
      <vt:lpstr>함초롬바탕</vt:lpstr>
      <vt:lpstr>Office 테마</vt:lpstr>
      <vt:lpstr>2_Office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 생산성 향상 개선 방안</vt:lpstr>
      <vt:lpstr>1. 생산성 향상 개선 방안</vt:lpstr>
      <vt:lpstr>1. 생산성 향상 개선 방안</vt:lpstr>
      <vt:lpstr>2. 기존 대비 차별화 운영</vt:lpstr>
      <vt:lpstr>3. 생산 전문화 추진 운영</vt:lpstr>
      <vt:lpstr>3. 생산 전문화 추진 운영</vt:lpstr>
      <vt:lpstr>3. 생산 전문화 추진 운영</vt:lpstr>
      <vt:lpstr>3. 생산 전문화 추진 운영</vt:lpstr>
      <vt:lpstr> </vt:lpstr>
      <vt:lpstr> </vt:lpstr>
      <vt:lpstr>3. 생산 전문화 추진 운영</vt:lpstr>
      <vt:lpstr>3. 생산 전문화 추진 운영</vt:lpstr>
      <vt:lpstr>3. 생산 전문화 추진 운영</vt:lpstr>
      <vt:lpstr>4. 품질 개선 방안 </vt:lpstr>
      <vt:lpstr>4. 품질 개선 방안</vt:lpstr>
      <vt:lpstr>4. 품질 개선 방안</vt:lpstr>
      <vt:lpstr>4. 품질 개선 방안</vt:lpstr>
      <vt:lpstr>5. 법적 관리 방안 (산업안전보건법 및 중대재해처벌법 관리 방안)</vt:lpstr>
      <vt:lpstr>5. 법적 관리 방안 (산업안전보건법 및 중대재해처벌법 관리 방안)</vt:lpstr>
      <vt:lpstr>PowerPoint 프레젠테이션</vt:lpstr>
    </vt:vector>
  </TitlesOfParts>
  <Manager>예스폼 디자인팀</Manager>
  <Company>(주)예스폼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파워포인트</dc:title>
  <dc:subject>파워포인트 템플릿, 파워포인트 배경, PPT 템플릿, 프리젠테이션, 다이어그램, 차트</dc:subject>
  <dc:creator>YESFORM by CM.LIM</dc:creator>
  <cp:keywords>PPT, PPT Templates, Presentation, Diagram, Chart, Yesform, Google slides, Keynote, 예스폼, 배경PPT</cp:keywords>
  <dc:description>본 문서의 저작권은 예스폼(YESFORM)에 있으며 무단 복제 배포시 법적인 제재를 받을 수 있습니다.</dc:description>
  <cp:lastModifiedBy>user</cp:lastModifiedBy>
  <cp:revision>714</cp:revision>
  <cp:lastPrinted>2024-01-08T04:51:32Z</cp:lastPrinted>
  <dcterms:created xsi:type="dcterms:W3CDTF">2021-02-03T06:06:53Z</dcterms:created>
  <dcterms:modified xsi:type="dcterms:W3CDTF">2024-08-02T01:30:33Z</dcterms:modified>
  <cp:category>http://powerpoint.yesform.com/</cp:category>
</cp:coreProperties>
</file>